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ppt/notesSlides/notesSlide113.xml" ContentType="application/vnd.openxmlformats-officedocument.presentationml.notesSlide+xml"/>
  <Override PartName="/ppt/tags/tag115.xml" ContentType="application/vnd.openxmlformats-officedocument.presentationml.tags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123"/>
  </p:notesMasterIdLst>
  <p:sldIdLst>
    <p:sldId id="430" r:id="rId6"/>
    <p:sldId id="553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600" r:id="rId47"/>
    <p:sldId id="601" r:id="rId48"/>
    <p:sldId id="602" r:id="rId49"/>
    <p:sldId id="604" r:id="rId50"/>
    <p:sldId id="605" r:id="rId51"/>
    <p:sldId id="606" r:id="rId52"/>
    <p:sldId id="607" r:id="rId53"/>
    <p:sldId id="608" r:id="rId54"/>
    <p:sldId id="609" r:id="rId55"/>
    <p:sldId id="610" r:id="rId56"/>
    <p:sldId id="611" r:id="rId57"/>
    <p:sldId id="612" r:id="rId58"/>
    <p:sldId id="707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627" r:id="rId70"/>
    <p:sldId id="629" r:id="rId71"/>
    <p:sldId id="630" r:id="rId72"/>
    <p:sldId id="635" r:id="rId73"/>
    <p:sldId id="636" r:id="rId74"/>
    <p:sldId id="637" r:id="rId75"/>
    <p:sldId id="638" r:id="rId76"/>
    <p:sldId id="640" r:id="rId77"/>
    <p:sldId id="644" r:id="rId78"/>
    <p:sldId id="645" r:id="rId79"/>
    <p:sldId id="646" r:id="rId80"/>
    <p:sldId id="647" r:id="rId81"/>
    <p:sldId id="648" r:id="rId82"/>
    <p:sldId id="652" r:id="rId83"/>
    <p:sldId id="655" r:id="rId84"/>
    <p:sldId id="656" r:id="rId85"/>
    <p:sldId id="657" r:id="rId86"/>
    <p:sldId id="658" r:id="rId87"/>
    <p:sldId id="659" r:id="rId88"/>
    <p:sldId id="660" r:id="rId89"/>
    <p:sldId id="661" r:id="rId90"/>
    <p:sldId id="662" r:id="rId91"/>
    <p:sldId id="708" r:id="rId92"/>
    <p:sldId id="709" r:id="rId93"/>
    <p:sldId id="667" r:id="rId94"/>
    <p:sldId id="668" r:id="rId95"/>
    <p:sldId id="669" r:id="rId96"/>
    <p:sldId id="671" r:id="rId97"/>
    <p:sldId id="672" r:id="rId98"/>
    <p:sldId id="675" r:id="rId99"/>
    <p:sldId id="676" r:id="rId100"/>
    <p:sldId id="677" r:id="rId101"/>
    <p:sldId id="678" r:id="rId102"/>
    <p:sldId id="680" r:id="rId103"/>
    <p:sldId id="681" r:id="rId104"/>
    <p:sldId id="682" r:id="rId105"/>
    <p:sldId id="683" r:id="rId106"/>
    <p:sldId id="685" r:id="rId107"/>
    <p:sldId id="686" r:id="rId108"/>
    <p:sldId id="687" r:id="rId109"/>
    <p:sldId id="689" r:id="rId110"/>
    <p:sldId id="690" r:id="rId111"/>
    <p:sldId id="692" r:id="rId112"/>
    <p:sldId id="694" r:id="rId113"/>
    <p:sldId id="695" r:id="rId114"/>
    <p:sldId id="697" r:id="rId115"/>
    <p:sldId id="698" r:id="rId116"/>
    <p:sldId id="699" r:id="rId117"/>
    <p:sldId id="700" r:id="rId118"/>
    <p:sldId id="701" r:id="rId119"/>
    <p:sldId id="703" r:id="rId120"/>
    <p:sldId id="706" r:id="rId121"/>
    <p:sldId id="673" r:id="rId122"/>
  </p:sldIdLst>
  <p:sldSz cx="24384000" cy="13716000"/>
  <p:notesSz cx="6858000" cy="9144000"/>
  <p:custDataLst>
    <p:tags r:id="rId124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E7EF0"/>
    <a:srgbClr val="000000"/>
    <a:srgbClr val="2E7EEE"/>
    <a:srgbClr val="2E7EEF"/>
    <a:srgbClr val="F5F8FF"/>
    <a:srgbClr val="0162F5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32" d="100"/>
          <a:sy n="32" d="100"/>
        </p:scale>
        <p:origin x="741" y="60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tags" Target="tags/tag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8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9215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8308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817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4850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4998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38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750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847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74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765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6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1363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128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912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8206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3851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4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75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35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89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5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9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5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190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8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3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33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77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455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69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639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262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21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19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49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1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71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502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57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18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60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01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87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34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26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4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35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2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46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85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2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78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581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31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69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09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5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02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247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294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983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22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0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32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74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658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2004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06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476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812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905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90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418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2065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50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217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843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869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45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476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633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466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463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210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94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136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791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0204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003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14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7087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934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1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11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05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465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8098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94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206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466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2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35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080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741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7926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766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660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166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867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2156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289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3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9.xml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0.xml"/><Relationship Id="rId4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0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2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4.xml"/><Relationship Id="rId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5.xml"/><Relationship Id="rId4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6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7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9.xml"/><Relationship Id="rId4" Type="http://schemas.openxmlformats.org/officeDocument/2006/relationships/image" Target="../media/image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0.xml"/><Relationship Id="rId4" Type="http://schemas.openxmlformats.org/officeDocument/2006/relationships/image" Target="../media/image2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1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3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4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29.xml"/><Relationship Id="rId5" Type="http://schemas.openxmlformats.org/officeDocument/2006/relationships/image" Target="../media/image26.jpe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0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3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4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6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8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0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3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5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0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1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3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4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5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6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7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0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3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4.xml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5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6.xml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7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9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0.xm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3.xml"/><Relationship Id="rId5" Type="http://schemas.openxmlformats.org/officeDocument/2006/relationships/image" Target="../media/image31.jpe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5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6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7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8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0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1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3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4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5.xml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6.xml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7.xml"/><Relationship Id="rId4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9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0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1.xml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2.xml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3.xml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4.xml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5.xml"/><Relationship Id="rId6" Type="http://schemas.openxmlformats.org/officeDocument/2006/relationships/image" Target="../media/image38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7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8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 搜索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425855" cy="1283023"/>
            <a:chOff x="0" y="0"/>
            <a:chExt cx="4014620" cy="1163809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39998"/>
              <a:ext cx="4014621" cy="423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/>
                <a:t>连接高校和企业·助力职业教育升级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3241" y="2934938"/>
            <a:ext cx="6882986" cy="8916443"/>
          </a:xfrm>
          <a:prstGeom prst="rect">
            <a:avLst/>
          </a:prstGeom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242520" y="7065778"/>
            <a:ext cx="11519969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罗勇</a:t>
            </a:r>
            <a:r>
              <a:rPr lang="zh-CN" alt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军 </a:t>
            </a:r>
            <a:endParaRPr lang="en-US" altLang="zh-CN" sz="4800" dirty="0" smtClean="0">
              <a:solidFill>
                <a:srgbClr val="FFFFFF"/>
              </a:solidFill>
              <a:latin typeface="Times New Roman" panose="02020603050405020304" pitchFamily="18" charset="0"/>
              <a:ea typeface="+mn-ea"/>
              <a:sym typeface="+mn-lt"/>
            </a:endParaRP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zh-CN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QQ</a:t>
            </a:r>
            <a:r>
              <a:rPr lang="zh-CN" alt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：</a:t>
            </a:r>
            <a:r>
              <a:rPr lang="en-US" altLang="zh-CN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15512356         </a:t>
            </a:r>
            <a:r>
              <a:rPr lang="zh-CN" alt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微信：</a:t>
            </a:r>
            <a:r>
              <a:rPr lang="en-US" altLang="zh-CN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13916333036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 algn="ctr"/>
            <a:r>
              <a:rPr lang="zh-CN" altLang="en-US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 smtClean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000" dirty="0" smtClean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4000" dirty="0" smtClean="0">
              <a:solidFill>
                <a:srgbClr val="FFFFFF"/>
              </a:solidFill>
              <a:latin typeface="Times New Roman" panose="02020603050405020304" pitchFamily="18" charset="0"/>
              <a:ea typeface="+mn-ea"/>
              <a:sym typeface="+mn-lt"/>
            </a:endParaRPr>
          </a:p>
          <a:p>
            <a:pPr algn="ctr"/>
            <a:r>
              <a:rPr lang="zh-CN" altLang="en-US" sz="40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蓝桥云课  </a:t>
            </a:r>
            <a:r>
              <a:rPr lang="en-US" altLang="zh-CN" sz="40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https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://www.lanqiao.cn/courses/13228</a:t>
            </a:r>
            <a:r>
              <a:rPr lang="zh-CN" altLang="en-US" sz="40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sym typeface="+mn-lt"/>
              </a:rPr>
              <a:t> </a:t>
            </a:r>
            <a:endParaRPr lang="zh-CN" altLang="en-US" sz="3600" u="sng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835" y="-85363"/>
            <a:ext cx="11596401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DFS访问示例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8621" y="3660193"/>
            <a:ext cx="1211008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设先访问左节点，后访问右节点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模拟老鼠走迷宫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访问顺序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：{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E B A D C G F I H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}。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img-blog.csdnimg.cn/20200302120105623.jpg?x-oss-process=image/watermark,type_ZmFuZ3poZW5naGVpdGk,shadow_10,text_aHR0cHM6Ly9ibG9nLmNzZG4ubmV0L3dlaXhpbl80MzkxNDU5Mw==,size_16,color_FFFFFF,t_70"/>
          <p:cNvPicPr>
            <a:picLocks noChangeAspect="1" noChangeArrowheads="1"/>
          </p:cNvPicPr>
          <p:nvPr/>
        </p:nvPicPr>
        <p:blipFill>
          <a:blip r:embed="rId6">
            <a:lum bright="-78000"/>
          </a:blip>
          <a:srcRect/>
          <a:stretch>
            <a:fillRect/>
          </a:stretch>
        </p:blipFill>
        <p:spPr bwMode="auto">
          <a:xfrm>
            <a:off x="13777595" y="4159250"/>
            <a:ext cx="9567545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64541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67122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N=15;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m;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a[N][N], vis[N][N];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格子是否被访问过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=100000;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 = { {1,0},{0,-1},{0,1},{-1,0} };  //4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(2*s&gt;sum)  return;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(2*s==sum)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(c&lt;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&amp;&amp; vis[0][0])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左上角格子最少数量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k=0; k&lt;4; k++)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[k][0], ty=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[k][1];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ty&lt;m &amp;&amp; !vis[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(tx,ty,c+1,s+a[x][y]);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&gt;&gt;m&gt;&gt;n;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 j&lt;m;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][j], sum+=a[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求所有格子的和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(0,0,0,0);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==100000 ? 0 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3320143" y="6744679"/>
            <a:ext cx="2466975" cy="1381125"/>
          </a:xfrm>
          <a:prstGeom prst="wedgeRectCallout">
            <a:avLst>
              <a:gd name="adj1" fmla="val 197930"/>
              <a:gd name="adj2" fmla="val 1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保存现场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3448120" y="9139464"/>
            <a:ext cx="2466975" cy="1381125"/>
          </a:xfrm>
          <a:prstGeom prst="wedgeRectCallout">
            <a:avLst>
              <a:gd name="adj1" fmla="val 195798"/>
              <a:gd name="adj2" fmla="val 6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恢复现场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9231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67122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N=15;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m;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a[N][N], vis[N][N];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格子是否被访问过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=100000;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 = { {1,0},{0,-1},{0,1},{-1,0} };  //4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(2*s&gt;sum)  return;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(2*s==sum)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(c&lt;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&amp;&amp; vis[0][0])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左上角格子最少数量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k=0; k&lt;4; k++) {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[k][0], ty=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[k][1];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ty&lt;m &amp;&amp; !vis[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][ty])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(tx,ty,c+1,s+a[x][y]);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&gt;&gt;m&gt;&gt;n;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 j&lt;m;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][j], sum+=a[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求所有格子的和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(0,0,0,0);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==100000 ? 0 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3564234" y="8138759"/>
            <a:ext cx="2466975" cy="1381125"/>
          </a:xfrm>
          <a:prstGeom prst="wedgeRectCallout">
            <a:avLst>
              <a:gd name="adj1" fmla="val 197728"/>
              <a:gd name="adj2" fmla="val -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遍历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3442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路径之谜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89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1928924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冒充骑士进入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了一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个城堡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。城堡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里边方形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石头铺成的地面。假设城堡地面是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个方格。按习俗，骑士要从西北角走到东南角。可以横向或纵向移动，但不能斜着走，也不能跳跃。每走到一个新方格，就要向正北方和正西方各射一箭。（城堡的西墙和北墙内各有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个靶子）同一个方格只允许经过一次。但不必走完所有的方格。如果只给出靶子上箭的数目，你能推断出骑士的行走路线吗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的要求就是已知箭靶数字，求骑士的行走路径（测试数据保证路径唯一）</a:t>
            </a:r>
          </a:p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N(0&lt;N&lt;20)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，表示地面有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个方格；第二行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个整数，空格分开，表示北边的箭靶上的数字（自西向东）；第三行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个整数，空格分开，表示西边的箭靶上的数字（自北向南）。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一行若干个整数，表示骑士路径。为了方便表示，我们约定每个小格子用一个数字代表，从西北角（左上角）开始编号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 0, 1, 2, 3....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6680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026" name="Picture 2" descr="https://doc.shiyanlou.com/courses/uid1580206-20210202-161224893556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248" y="3296471"/>
            <a:ext cx="10748851" cy="93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4043816"/>
            <a:ext cx="7562850" cy="6905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0575" y="5678673"/>
            <a:ext cx="5555312" cy="5381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22187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094039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要求输出一条路径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很合适，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搜索过程中，自然生成一条路径。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走到一个格子，对应的靶子上箭多一支，靶子上的箭等于给定的数字后，就不用再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下去了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。（或者做减法，靶子的数字减到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路径的技巧。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根据题目的要求，用栈来跟踪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的过程，记录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走过的路径，是最方便的。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到某个格子时，把这个格子放到栈里，表示路径增加了这个格子。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回溯的时候，退出了这个格子，表示路径上不再包括这个格子，需要从栈中弹走这个格子。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375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88146" y="-2232249"/>
            <a:ext cx="13179882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737236"/>
            <a:ext cx="17125950" cy="188051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a[25],b[25],vis[25][25];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vector&lt;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path;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记录路径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d[4][2]={1,0,-1,0,0,1,0,-1};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上下左右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y){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if(a[x]&lt;0 || b[y]&lt;0) return;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if(x==n-1 &amp;&amp; y==n-1){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走到出口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ok=1;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|| b[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]!=0){ ok=0; break;}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if(ok)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path.size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path[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&lt;&lt;" ";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4;i++){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][0],ty = y + 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ty&lt;n){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path.push_back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ty);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]--;    b[ty]--;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tx,ty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]++;    b[ty]++;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b[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path.push_back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vis[0][0]=1;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a[0]--;  b[0]--;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33520" y="4457700"/>
            <a:ext cx="2466975" cy="2362527"/>
          </a:xfrm>
          <a:prstGeom prst="wedgeRectCallout">
            <a:avLst>
              <a:gd name="adj1" fmla="val 232789"/>
              <a:gd name="adj2" fmla="val -50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剪枝：数字减到</a:t>
            </a:r>
            <a:r>
              <a:rPr lang="en-US" altLang="zh-CN" sz="4400" dirty="0" smtClean="0">
                <a:solidFill>
                  <a:srgbClr val="FF0000"/>
                </a:solidFill>
              </a:rPr>
              <a:t>0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78555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160429" y="-1673903"/>
            <a:ext cx="14035315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737961"/>
            <a:ext cx="17125950" cy="188051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a[25],b[25],vis[25][25];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vector&lt;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path;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记录路径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d[4][2]={1,0,-1,0,0,1,0,-1};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上下左右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if(a[x]&lt;0 || b[y]&lt;0) return;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if(x==n-1 &amp;&amp; y==n-1){    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走到出口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ok=1;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|| b[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]!=0){ ok=0; break;}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if(ok)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path.size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path[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&lt;&lt;" ";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4;i++){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][0],ty = y + 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ty&lt;n){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path.push_back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ty);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]--;    b[ty]--;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tx,ty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]++;    b[ty]++;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b[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path.push_back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vis[0][0]=1;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a[0]--;  b[0]--;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33520" y="4457700"/>
            <a:ext cx="3105080" cy="2362527"/>
          </a:xfrm>
          <a:prstGeom prst="wedgeRectCallout">
            <a:avLst>
              <a:gd name="adj1" fmla="val 178701"/>
              <a:gd name="adj2" fmla="val -21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终止条件：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到达终点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6090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046357" y="-1773462"/>
            <a:ext cx="14234433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732189"/>
            <a:ext cx="17125950" cy="188051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a[25],b[25],vis[25][25];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vector&lt;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path;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记录路径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d[4][2]={1,0,-1,0,0,1,0,-1};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上下左右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if(a[x]&lt;0 || b[y]&lt;0) return;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if(x==n-1 &amp;&amp; y==n-1){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走到出口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ok=1;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|| b[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]!=0){ ok=0; break;}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if(ok)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path.size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path[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&lt;&lt;" ";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0;i &lt; 4;i++){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][0],ty = y + 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ty&lt;n){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][ty]=1;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path.push_back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ty);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]--;    b[ty]--;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tx,ty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path.pop_back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]++;    b[ty]++;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][ty]=0;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b[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path.push_back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vis[0][0]=1;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a[0]--;  b[0]--;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2071143" y="9940471"/>
            <a:ext cx="2466975" cy="2362527"/>
          </a:xfrm>
          <a:prstGeom prst="wedgeRectCallout">
            <a:avLst>
              <a:gd name="adj1" fmla="val 242515"/>
              <a:gd name="adj2" fmla="val -32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记录路径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5" y="1657350"/>
            <a:ext cx="4614956" cy="5172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801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四阶幻方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2015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年第六届决赛，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689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49650"/>
            <a:ext cx="157338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题目描述：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 16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的数字填入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4×4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的方格中，使得行、列以及两个对角线的和都相等，满足这样的特征时称为：四阶幻方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阶幻方可能有很多方案。如果固定左上角为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，请计算一共有多少种方案。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549" y="3910238"/>
            <a:ext cx="5838825" cy="8436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4326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35634"/>
            <a:ext cx="221781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除了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2~16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15! = 1.3×10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，无法把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所有排列都试一遍。</a:t>
            </a: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种排列，只要前面一些数字不适合，就不用再计算下去了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需要自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写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排列。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27962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972593" y="-85363"/>
            <a:ext cx="8386643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DFS的常见操作和代码实现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950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DFS的代码比BFS更简短。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DFS的主要操作：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时间戳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DFS序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树深度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子树节点数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中序输出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先序输出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后序输出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747" y="3809999"/>
            <a:ext cx="7230628" cy="722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3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01805" y="-1483633"/>
            <a:ext cx="14352360" cy="168306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3275" y="737236"/>
            <a:ext cx="15640049" cy="1782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vis[17];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m[5][5];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judge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4;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 ) {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四行四列的和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(m[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 + m[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 + m[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][2] + m[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][3] != 34)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(m[0][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m[1][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m[2][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m[3][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34)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(m[0][0] + m[1][1] + m[2][2] + m[3][3] != 34) return 0;//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对角线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(m[0][3] + m[1][2] + m[2][1] + m[3][0] != 34)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 == 16)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(judge())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(n%4 == 0)     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简单剪枝：检查第一行的和是不是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34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(m[n/4-1][0]+m[n/4-1][1]+m[n/4-1][2]+m[n/4-1][3] != 34)  return;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3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for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2;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16;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 ) {     //2~16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m[n/4][n%4] =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m[0][0] = 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3283286" y="10172700"/>
            <a:ext cx="2084046" cy="1453243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剪枝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4292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38709" y="-2433639"/>
            <a:ext cx="11963399" cy="168306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964589" y="737236"/>
            <a:ext cx="15640049" cy="156042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vis[17];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m[5][5];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judge()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4;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 ) {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四行四列的和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(m[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 + m[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 + m[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][2] + m[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][3] != 34) 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(m[0][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m[1][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m[2][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m[3][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34) 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(m[0][0] + m[1][1] + m[2][2] + m[3][3] != 34) return 0;//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对角线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(m[0][3] + m[1][2] + m[2][1] + m[3][0] != 34) 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1;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 == 16)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(judge())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(n%4 == 0)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简单剪枝：检查第一行的和是不是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34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(m[n/4-1][0]+m[n/4-1][1]+m[n/4-1][2]+m[n/4-1][3] != 34)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2; 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16; 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 ) {     //2~16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(vis[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 {</a:t>
            </a:r>
          </a:p>
          <a:p>
            <a:pPr algn="l"/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m[n/4][n%4] = 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1;</a:t>
            </a:r>
          </a:p>
          <a:p>
            <a:pPr algn="l"/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+ 1);</a:t>
            </a:r>
          </a:p>
          <a:p>
            <a:pPr algn="l"/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0;</a:t>
            </a:r>
          </a:p>
          <a:p>
            <a:pPr algn="l"/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m[0][0] = 1;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2656115" y="10100129"/>
            <a:ext cx="2553664" cy="1453243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自写</a:t>
            </a:r>
            <a:r>
              <a:rPr lang="zh-CN" altLang="en-US" sz="4400" dirty="0" smtClean="0">
                <a:solidFill>
                  <a:srgbClr val="FF0000"/>
                </a:solidFill>
              </a:rPr>
              <a:t>排列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21823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分考场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109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48030" y="3292475"/>
            <a:ext cx="17282795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个人参加考试。为了公平，要求任何两个认识的人不能分在同一个考场。求最少需要分几个考场才能满足条件。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第一行，一个整数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n(1&lt;n&lt;100)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，表示参加考试的人数。第二行，一个整数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，表示接下来有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行数据。以下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行每行的格式为：两个整数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，用空格分开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(1≤a,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b≤n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个人与第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个人认识（编号从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开始）。 </a:t>
            </a: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一行一个整数，表示最少分几个考场。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9890" y="2685633"/>
            <a:ext cx="3447824" cy="10620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9574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21781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个考场开始，逐个加入考生。每新加进来一个人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，都与已经开设的考场里面的人进行对比，如果认识，就换个考场。直到找到一个考场，考场里面所有的人都不认识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就可以坐在这里。如果所有已经开设的考场都有熟人，就开一个新考场给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坐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这个模拟的结果是得到了一个可行的考场安排，但这个安排的考场数量不一定是最少的。</a:t>
            </a: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最少考场数量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，需要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把所有可能的考场安排都暴力地试一遍，找到最少的那个考场安排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4534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4474818"/>
            <a:ext cx="22178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所有可能的情况，得到最少考场。暴力搜索所有的考场安排，计算量很大，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剪枝来减少搜索。在搜索一种新的可能的考场安排时，如果需要的考场数量已经超过了原来某个可行的考场安排，就停止。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099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790113" y="-1636713"/>
            <a:ext cx="13058775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38533" y="737236"/>
            <a:ext cx="14201775" cy="164660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110; 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a[N][N];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关系表，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][j]=1: 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人认识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p[N][N];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考场状态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p[j][k]=y: 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个考场的第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个座位，坐第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N;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最优考场数量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room) {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试试把第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人安排到第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1~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room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</a:t>
            </a:r>
          </a:p>
          <a:p>
            <a:pPr algn="l"/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(room &gt;= 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return;      //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剪枝，当前需要的考场数量已经大于最优解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(x &gt; n) {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已经安排了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个人，结束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min(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room);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更新最优解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j, k;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for (j = 1; j &lt;= room;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{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枚举考场，把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放进第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考场试试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1;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个座位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(p[j][k] &amp;&amp; !a[x][p[j][k]])  //j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座位有人坐，且这人不认识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k++;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座位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k++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(p[j][k] == 0){                 //k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座位没人坐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p[j][k] = x;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考场的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座位，安排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坐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 + 1, room);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人安排好了，继续安排下一人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p[j][k] = 0;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回溯，放开这个座位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p[room+1][1] = x;         //1~room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考场都不能坐，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只能坐第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room+1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个考场的第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个座位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 + 1, room + 1);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继续安排第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人，试试第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1~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room+1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考场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p[room+1][1] = 0;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&gt;&gt;n&gt;&gt;m;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for 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m;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&gt;&gt;u&gt;&gt;v;  a[u][v] = a[v][u] = 1;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用矩阵表示两人的关系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 1);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个人，坐第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个考场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2581276" y="3771900"/>
            <a:ext cx="3871570" cy="4067175"/>
          </a:xfrm>
          <a:prstGeom prst="wedgeRectCallout">
            <a:avLst>
              <a:gd name="adj1" fmla="val 130128"/>
              <a:gd name="adj2" fmla="val -34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剪枝</a:t>
            </a:r>
            <a:r>
              <a:rPr lang="zh-CN" altLang="en-US" sz="4400" dirty="0">
                <a:solidFill>
                  <a:srgbClr val="FF0000"/>
                </a:solidFill>
              </a:rPr>
              <a:t>：需要的考场数量已经超过了原来某个可行的考场安排，停止。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4316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习题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864" y="3410857"/>
            <a:ext cx="22178190" cy="770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青蛙跳杯子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，发现环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，合根植物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，填字母游戏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，机器人塔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118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平方和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，取球博弈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，卡片换位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、生命之树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，穿越雷区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长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、小朋友崇拜圈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，剪格子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211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，版本分支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223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，迷宫与陷阱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229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调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手表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230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，分考场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237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，最长子序列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244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，九宫重排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，网络寻路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263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危险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系数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，约数倍数选卡片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，字母阵列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621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，魔方状态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643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，算式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649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平方数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653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，方格填数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664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，完美正方形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685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，五星填数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687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，生成回文数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691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1216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皇后问题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1508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，最少操作数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1509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0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2576" y="2582260"/>
            <a:ext cx="6847326" cy="8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5.1.1  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基础：递归和记忆化搜索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45" y="3228340"/>
            <a:ext cx="2308415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形式上，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递归函数是“自己调用自己”，是一个不断“重复”的过程。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递归的思想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，是把大问题逐步缩小，直到变成最小的同类问题的过程，而最后的小问题的解是已知的，一般是给定的初始条件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最小问题后，再“回溯”，把小问题的解逐个带回给更大的问题，最终最大问题也得到了解决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有两个过程：递归前进、递归返回（回溯）。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递归的过程中，由于大问题和小问题的解决方法完全一样，那么大问题的代码和小问题的代码可以写成一样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个递归函数，直接调用自己，实现了程序的复用。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971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433140" y="655798"/>
            <a:ext cx="9382125" cy="140331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斐波那契数列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7985" y="5046980"/>
            <a:ext cx="7668216" cy="182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式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f(n-1) + f(n-2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个数：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20376" y="3951658"/>
            <a:ext cx="13563624" cy="67403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fib[25];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fib[1]=fib[2]=1;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=3;i&lt;=20;i++)  fib[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 fib[i-1]+fib[i-2];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&lt;&lt;fib[20];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1398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361385" y="-1041874"/>
            <a:ext cx="8352475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斐波那契数列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84445" y="4697730"/>
            <a:ext cx="766821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改用递归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</a:t>
            </a:r>
            <a:endParaRPr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22606" y="3444799"/>
            <a:ext cx="15370627" cy="7183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n){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递归函数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(n==1 || n==2) return 1;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        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fib (n-1) + fib (n-2);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32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fib(20);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计算第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个斐波那契数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1239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641937" y="-501414"/>
            <a:ext cx="8612379" cy="1529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递归过程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040" y="2961640"/>
            <a:ext cx="969137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(20)</a:t>
            </a: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计算斐波那契数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递归过程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递归前进：fib(20) = fib(19) + fib(18)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递归前进：fib(19) = fib(18) + fib(17)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递归前进：fib(18) = fib(17) + fib(16)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…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递归前进：fib(3) = fib(2) + fib(1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到达终止条件：fib(2) = 1，fib(1) = 1</a:t>
            </a:r>
          </a:p>
          <a:p>
            <a:pPr algn="l">
              <a:lnSpc>
                <a:spcPct val="110000"/>
              </a:lnSpc>
            </a:pP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138410" y="3544750"/>
            <a:ext cx="14711588" cy="71050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n){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递归函数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(n==1 || n==2) return 1;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        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fib (n-1) + fib (n-2);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32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fib(20);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计算第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个斐波那契数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56576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递归过程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6050" y="3981398"/>
            <a:ext cx="99923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（回溯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fib(3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fib(2) + fib(1) =1+1=2</a:t>
            </a: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fib(4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fib(3) + fib(2) =2+1=3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…</a:t>
            </a: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fib(20)=fib(19)+fib(18)=4181+2584=6765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711878" y="-47628"/>
            <a:ext cx="8612379" cy="144080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552871" y="3564627"/>
            <a:ext cx="13669204" cy="7183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n){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递归函数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(n==1 || n==2) return 1;  </a:t>
            </a:r>
            <a:r>
              <a:rPr lang="en-US" altLang="zh-CN" sz="3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        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fib (n-1) + fib (n-2); </a:t>
            </a:r>
            <a:r>
              <a:rPr lang="en-US" altLang="zh-CN" sz="3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32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fib(20);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计算第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个斐波那契数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0854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ldLvl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递归的次数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90" y="2973705"/>
            <a:ext cx="231209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推和递归两种代码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，结果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一样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量差别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巨大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代码：一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循环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递归代码：计算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个斐波那契数，共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lang="en-US" altLang="zh-CN"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13529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为什么斐波那契的递归代码如此低效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22428\wp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95" y="7225665"/>
            <a:ext cx="10233660" cy="58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0013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548211" y="559958"/>
            <a:ext cx="8349934" cy="153216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原因</a:t>
            </a:r>
            <a:endParaRPr lang="zh-CN" altLang="en-US"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5500" y="3709670"/>
            <a:ext cx="845779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代码低效的原因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return 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 (n-1) + fib (n-2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递归调用了自己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2次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，倍增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(n)时，共执行了O(2</a:t>
            </a:r>
            <a:r>
              <a:rPr sz="4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次递归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不过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，很多递归函数只调用自己一次，不会额外增加计算量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944100" y="4569854"/>
            <a:ext cx="14578964" cy="7183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n){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递归函数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(n==1 || n==2) return 1;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        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fib (n-1) + fib (n-2);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3200" baseline="30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fib(20);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计算第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个斐波那契数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4182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636788" y="1641892"/>
            <a:ext cx="11672957" cy="12881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85445" y="2844800"/>
            <a:ext cx="1043109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的过程中做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了重复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工作，例如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fib(3)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计算了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次，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其实只算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次就够了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为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避免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递归时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重复计算，可以在子问题得到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解决时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，就保存结果，再次需要这个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结果时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，直接返回保存的结果就行了，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不继续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递归下去。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这种存储已经解决的子问题结果的技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术称为“记忆化（</a:t>
            </a:r>
            <a:r>
              <a:rPr lang="en-US" altLang="zh-CN" sz="40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Memoization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”。</a:t>
            </a: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记忆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化是递归的常用优化技术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动态规划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也常常用递归写代码，记忆化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也是动态规划的关键技术。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改进：记忆化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18922" y="3100705"/>
            <a:ext cx="11995178" cy="86931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data[25];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存储斐波那契数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n){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(n == 1 || n == 2) { data[n]=1; return data[n]; }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if(data[n]!=0) return data[n]; </a:t>
            </a:r>
            <a:r>
              <a:rPr lang="en-US" altLang="zh-CN" sz="3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记忆化搜索：已经算过，不用再算，直接返回结果        </a:t>
            </a:r>
          </a:p>
          <a:p>
            <a:pPr algn="l">
              <a:lnSpc>
                <a:spcPct val="11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data[n] = fib (n-1) + fib (n-2);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继续递归</a:t>
            </a:r>
          </a:p>
          <a:p>
            <a:pPr algn="l">
              <a:lnSpc>
                <a:spcPct val="11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data[n];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fib(20);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计算第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个斐波那契数</a:t>
            </a:r>
          </a:p>
          <a:p>
            <a:pPr algn="l">
              <a:lnSpc>
                <a:spcPct val="11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=37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次。</a:t>
            </a:r>
          </a:p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92662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5" name="成组"/>
          <p:cNvGrpSpPr/>
          <p:nvPr/>
        </p:nvGrpSpPr>
        <p:grpSpPr>
          <a:xfrm>
            <a:off x="10655780" y="3489831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BFS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基础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成组"/>
          <p:cNvGrpSpPr/>
          <p:nvPr/>
        </p:nvGrpSpPr>
        <p:grpSpPr>
          <a:xfrm>
            <a:off x="10642996" y="5067335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连通性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20" name="成组"/>
          <p:cNvGrpSpPr/>
          <p:nvPr/>
        </p:nvGrpSpPr>
        <p:grpSpPr>
          <a:xfrm>
            <a:off x="10655780" y="6640473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25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23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BFS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与判重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成组"/>
          <p:cNvGrpSpPr/>
          <p:nvPr/>
        </p:nvGrpSpPr>
        <p:grpSpPr>
          <a:xfrm>
            <a:off x="10642996" y="8217978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8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2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0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双向广搜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成组"/>
          <p:cNvGrpSpPr/>
          <p:nvPr/>
        </p:nvGrpSpPr>
        <p:grpSpPr>
          <a:xfrm>
            <a:off x="10655778" y="9821767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5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9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7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剪枝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成组"/>
          <p:cNvGrpSpPr/>
          <p:nvPr/>
        </p:nvGrpSpPr>
        <p:grpSpPr>
          <a:xfrm>
            <a:off x="10655780" y="1948506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6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5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DFS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基础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37920" y="-2360270"/>
            <a:ext cx="8982258" cy="212280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04571" y="4343219"/>
            <a:ext cx="21144002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答案，用全局变量表示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层数，其他参数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出局判断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到达最底层，或者满足条件退出 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更新答案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答案一般用全局变量表示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(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在进一步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之前剪枝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枚举下一层可能的情况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对每一个情况继续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 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(used[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 {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如果状态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没有用过，就可以进入下一层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1;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标记状态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表示已经用过，在更底层不能再使用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，其他参数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下一层 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0;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恢复状态，回溯时，不影响上一层对这个状态的使用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return;  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2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9320" y="2813476"/>
            <a:ext cx="23364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的框架，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大量编码的基础上，再回头体会这个框架的作用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5" y="771525"/>
            <a:ext cx="18245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5.1.2 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的代码框架</a:t>
            </a:r>
            <a:endParaRPr sz="5600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9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  <p:bldP spid="13" grpId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675" y="2738120"/>
            <a:ext cx="23364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在DFS框架中，最让初学者费解的是第10行和第12行。</a:t>
            </a:r>
          </a:p>
          <a:p>
            <a:pPr algn="l">
              <a:lnSpc>
                <a:spcPct val="120000"/>
              </a:lnSpc>
            </a:pP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第10行的used[</a:t>
            </a: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1，称为“保存现场”，或“占有现场”。</a:t>
            </a:r>
          </a:p>
          <a:p>
            <a:pPr algn="l">
              <a:lnSpc>
                <a:spcPct val="120000"/>
              </a:lnSpc>
            </a:pP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第12行的used[</a:t>
            </a: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0，称为“恢复现场”，或“释放现场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5" y="771525"/>
            <a:ext cx="18245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：保护现场、恢复现场</a:t>
            </a:r>
            <a:endParaRPr sz="5600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94271" y="-1232826"/>
            <a:ext cx="8669556" cy="212280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24450" y="5627018"/>
            <a:ext cx="21144002" cy="8401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    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答案，用全局变量表示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出局判断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到达最底层，或者满足条件退出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更新答案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答案一般用全局变量表示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在进一步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之前剪枝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枚举下一层可能的情况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对每一个情况继续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 {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没有用过，就可以进入下一层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1;        //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标记状态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表示已经用过，在更底层不能再使用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下一层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0;        //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恢复状态，回溯时，不影响上一层对这个状态的使用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return;              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6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1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ldLvl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54191" y="14890332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/>
          </a:p>
        </p:txBody>
      </p: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06425" y="2541270"/>
            <a:ext cx="2423604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en-US" altLang="zh-CN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给出一张图，输出从起点到终点的所有路径。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【输入描述】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第一行是整数n，m，分别是行数和列数。后面n行，每行m个符号。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@’是起点，’*’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是终点，’•’能走，’#’是墙壁不能走。在每一步，都按左-上-右-下的顺序搜索。在样例中，左上角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坐标(0, 0)，起点坐标(1, 1)，终点坐标(0, 2)。1&lt;n, m &lt;7。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输出所有的路径。坐标(i, j)用ij表示，例如坐标(0, 2)表示为02。从左到右是i，从上到下是j。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【输入样例】</a:t>
            </a:r>
            <a:r>
              <a:rPr lang="en-US" altLang="zh-CN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【输出样例】 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.#.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#@.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#.#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10050574" y="8137709"/>
            <a:ext cx="12192000" cy="50158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from 11 to 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1: 11-&gt;21-&gt;22-&gt;12-&gt;02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2: 11-&gt;21-&gt;22-&gt;12-&gt;13-&gt;03-&gt;02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3: 11-&gt;21-&gt;22-&gt;23-&gt;13-&gt;03-&gt;02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4: 11-&gt;21-&gt;22-&gt;23-&gt;13-&gt;12-&gt;02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5: 11-&gt;12-&gt;02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6: 11-&gt;12-&gt;22-&gt;23-&gt;13-&gt;03-&gt;02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7: 11-&gt;12-&gt;13-&gt;03-&gt;02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3875" y="754132"/>
            <a:ext cx="2220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5.1.3 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搜索和输出所有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7948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pic>
        <p:nvPicPr>
          <p:cNvPr id="5127" name="Picture 7" descr="C:\Users\ECUST\AppData\Local\Temp\ksohtml22428\wps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04" y="3942404"/>
            <a:ext cx="4630749" cy="70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233557" y="2799467"/>
            <a:ext cx="1678023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【第一条路经】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起点(1, 1)出发，查询它的“左-上-右-下”哪个方向能走，发现“左-上”不能走，可以走“右”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步走到右边的(2,1)。然后从(2, 1)继续走，它可以向上走到(2, 0)，但是后面就走不通了，退回来改走下面的(2, 2)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逐步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深入走到终点，最后得到一条从起点(1, 1)到终点(0, 2)的路径“11-&gt;21-&gt;22-&gt;12-&gt;02”。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这次DFS深入过程中，这条路径上曾经路过的点被“保存现场”，不允许再次经过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终点后，从终点退回，回溯寻找下一个路径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。退回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后“恢复现场”。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8512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44560" y="3756025"/>
            <a:ext cx="154686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rgbClr val="2E7EEE"/>
                </a:solidFill>
              </a:rPr>
              <a:t>【第二条路经】</a:t>
            </a:r>
          </a:p>
          <a:p>
            <a:r>
              <a:rPr lang="zh-CN" altLang="en-US" dirty="0" smtClean="0"/>
              <a:t>搜</a:t>
            </a:r>
            <a:r>
              <a:rPr lang="zh-CN" altLang="en-US" dirty="0"/>
              <a:t>到一条路径后，从终点</a:t>
            </a:r>
            <a:r>
              <a:rPr lang="en-US" altLang="zh-CN" dirty="0"/>
              <a:t>(0, 2)</a:t>
            </a:r>
            <a:r>
              <a:rPr lang="zh-CN" altLang="en-US" dirty="0"/>
              <a:t>退回到</a:t>
            </a:r>
            <a:r>
              <a:rPr lang="en-US" altLang="zh-CN" dirty="0"/>
              <a:t>(1, 2)</a:t>
            </a:r>
            <a:r>
              <a:rPr lang="zh-CN" altLang="en-US" dirty="0"/>
              <a:t>，继续走到</a:t>
            </a:r>
            <a:r>
              <a:rPr lang="en-US" altLang="zh-CN" dirty="0"/>
              <a:t>(1, 3)</a:t>
            </a:r>
            <a:r>
              <a:rPr lang="zh-CN" altLang="en-US" dirty="0"/>
              <a:t>、</a:t>
            </a:r>
            <a:r>
              <a:rPr lang="en-US" altLang="zh-CN" dirty="0"/>
              <a:t>(0, 3)</a:t>
            </a:r>
            <a:r>
              <a:rPr lang="zh-CN" altLang="en-US" dirty="0"/>
              <a:t>、</a:t>
            </a:r>
            <a:r>
              <a:rPr lang="en-US" altLang="zh-CN" dirty="0"/>
              <a:t>(0, 2)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Picture 9" descr="C:\Users\ECUST\AppData\Local\Temp\ksohtml22428\wps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3719830"/>
            <a:ext cx="4776470" cy="72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1513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7372985" y="3279140"/>
            <a:ext cx="1664017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【第三条路经】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终点(0, 2)一路退回到(2, 2)后，才找到新路径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退回的过程中，原来被“保存现场的”(0, 3)、(1, 3)、(0, 2)，重新被“恢复现场”，允许被经过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(1, 3)，在第二条路径中曾用过，这次再搜新路径时，在第三条路径中重新经过了它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不“恢复现场”，这个点就不能在新路径中重新用了。</a:t>
            </a:r>
          </a:p>
        </p:txBody>
      </p:sp>
      <p:pic>
        <p:nvPicPr>
          <p:cNvPr id="5131" name="Picture 11" descr="C:\Users\ECUST\AppData\Local\Temp\ksohtml22428\wps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" y="3646170"/>
            <a:ext cx="5273675" cy="80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638157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7030700" y="-85363"/>
            <a:ext cx="73285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sz="400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【第四条路径】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554" y="4241799"/>
            <a:ext cx="6556829" cy="6550025"/>
          </a:xfrm>
          <a:prstGeom prst="rect">
            <a:avLst/>
          </a:prstGeom>
        </p:spPr>
      </p:pic>
      <p:pic>
        <p:nvPicPr>
          <p:cNvPr id="5133" name="Picture 13" descr="C:\Users\ECUST\AppData\Local\Temp\ksohtml22428\wps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0" y="4332605"/>
            <a:ext cx="5116830" cy="78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8713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835" y="-85363"/>
            <a:ext cx="11596401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DFS搜索所有路径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1055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保存现场”的作用，是禁止重复使用。当搜索一条从起点到终点的路径时，这条路径上经过的点，不能重复经过，否则就兜圈子了，所以路径上的点需要“保存现场”，禁止再经过它。没有经过的点，或者碰壁后退回的点，都不能“保存现场”，这些点可能后面会进入这条路径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“恢复现场”的作用。当重新搜新的路径时，方法是从终点（或碰壁的点）沿着旧路径逐步退回，每退回一个点，就对这个点“恢复现场”，允许新路径重新经过这个点。例如图(2) 的点(1, 3)。</a:t>
            </a:r>
          </a:p>
        </p:txBody>
      </p:sp>
      <p:pic>
        <p:nvPicPr>
          <p:cNvPr id="14" name="Picture 9" descr="C:\Users\ECUST\AppData\Local\Temp\ksohtml22428\wps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415" y="3112770"/>
            <a:ext cx="5682615" cy="86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6926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028564" y="-177030"/>
            <a:ext cx="14046835" cy="1439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3875" y="754132"/>
            <a:ext cx="2220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搜索所有路径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33854" y="609600"/>
            <a:ext cx="7947841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路径有很多条，需要记录每条路径然后打印，这个代码使用了“输出最短路径的简单方法”：每到一个点，就在这个点上记录从起点到这个点的路径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p</a:t>
            </a:r>
            <a:r>
              <a:rPr lang="en-US" altLang="zh-CN" dirty="0"/>
              <a:t>[][]</a:t>
            </a:r>
            <a:r>
              <a:rPr lang="zh-CN" altLang="en-US" dirty="0"/>
              <a:t>记录路径，</a:t>
            </a:r>
            <a:r>
              <a:rPr lang="en-US" altLang="zh-CN" dirty="0"/>
              <a:t>p[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用字符串记录了从起点到点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 j)</a:t>
            </a:r>
            <a:r>
              <a:rPr lang="zh-CN" altLang="en-US" dirty="0"/>
              <a:t>的完整路径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20</a:t>
            </a:r>
            <a:r>
              <a:rPr lang="zh-CN" altLang="en-US" dirty="0" smtClean="0"/>
              <a:t>行</a:t>
            </a:r>
            <a:r>
              <a:rPr lang="zh-CN" altLang="en-US" dirty="0"/>
              <a:t>把新的点</a:t>
            </a:r>
            <a:r>
              <a:rPr lang="en-US" altLang="zh-CN" dirty="0"/>
              <a:t>(</a:t>
            </a:r>
            <a:r>
              <a:rPr lang="en-US" altLang="zh-CN" dirty="0" err="1"/>
              <a:t>nx</a:t>
            </a:r>
            <a:r>
              <a:rPr lang="en-US" altLang="zh-CN" dirty="0"/>
              <a:t>, </a:t>
            </a:r>
            <a:r>
              <a:rPr lang="en-US" altLang="zh-CN" dirty="0" err="1"/>
              <a:t>ny</a:t>
            </a:r>
            <a:r>
              <a:rPr lang="en-US" altLang="zh-CN" dirty="0"/>
              <a:t>)</a:t>
            </a:r>
            <a:r>
              <a:rPr lang="zh-CN" altLang="en-US" dirty="0"/>
              <a:t>加入到这个路径。这种“简单方法”浪费空间，适用于小图。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9724425" y="1061085"/>
            <a:ext cx="14135700" cy="120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stdc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++.h&gt;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char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[10][10];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地图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string p[10][10];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记录从起点到点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path[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][j]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d[4][2] = {{-1,0},{0,-1},{1,0},{0,1}};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左、上、右、下。左上角坐标是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(0, 0)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=0;     //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列。用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统计路径数量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sx,sy,tx,ty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;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起点和终点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void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x,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y){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for(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&lt; 4;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++) { 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左、上、右、下，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个方向顺时针深搜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x+d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][0],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y+d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][1];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一个邻居点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&gt;=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||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&lt;0 ||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&lt;0 ||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&gt;=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continue;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不在地图内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== '*') {  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遇到终点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++;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char t[4];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sprintf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(t,"%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",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);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&lt;&lt;": "&lt;&lt;p[x][y]+"-&gt;"+t&lt;&lt;"\n";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continue;                        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不退出，继续找下一个路径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if(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== '.'){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'#';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保存现场。这个点在这次更深的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中不能再用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char t[4];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sprintf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(t,"%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",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);p[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]=p[x][y]+"-&gt;"+t;   //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'.';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恢复现场。回溯之后，这个点可以再次用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}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main(){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;   	                       //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y = 0; y &lt;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; y++) {     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x = 0; x &lt;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; x++) { 	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一次读入一行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if(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[x][y]=='@') {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=x;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=y;}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读起点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[x][y]=='*') {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=x; ty=y;}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读终点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}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&lt;&lt;"from "&lt;&lt;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&lt;&lt;" to "&lt;&lt;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&lt;&lt;ty&lt;&lt;"\n";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char t[4];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sprintf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(t,"%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sx,sy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);  p[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t;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开始记录路径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);                       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搜索并打印所有路径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&lt;&lt;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;                              //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打印路径总数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return 0;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9136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679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路径问题：BFS和DFS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3010" y="4615815"/>
            <a:ext cx="21925915" cy="4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所有的路径，应该用DFS；如果只搜最短路径，应该用BFS。在一张图上，从起点到终点的所有路径数量是一个天文数字，读者可以用上面的代码试试一个8×8的图，看看路径总数是多少。但是搜最短的路径就比较简单，并不需要把所有路径搜出来之后再比较得到最短路，用BFS可以极快地搜到最短路。DFS适合用来处理暴力搜所有情况的题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52120" y="3322955"/>
            <a:ext cx="23576915" cy="7167880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5" tIns="45717" rIns="91435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40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5" tIns="45717" rIns="91435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40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93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468600" y="-85363"/>
            <a:ext cx="88906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搜索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3774420" cy="814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暴力法”算法思想的具体实现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通用”的方法。一个问题，如果比较难，那么先尝试一下搜索，或许能启发出更好的算法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技巧：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竞赛时遇到不会的难题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，用搜索提交一下，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说不定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部分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判题数据很弱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得分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</a:p>
        </p:txBody>
      </p:sp>
      <p:pic>
        <p:nvPicPr>
          <p:cNvPr id="9" name="Picture 4" descr="See the source ima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285664" y="5381638"/>
            <a:ext cx="4626596" cy="46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14007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29651" y="-85363"/>
            <a:ext cx="7329585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5.1.4 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与排列组合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4837758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求排列的系统函数，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C++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STL 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某些场景下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不能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用，需要手写代码实现排列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。本讲给出例题。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mg2.baidu.com/image_search/src=http%3A%2F%2F5b0988e595225.cdn.sohucs.com%2Fq_70%2Cc_zoom%2Cw_640%2Fimages%2F20200108%2Fb0ab3cf6933746aeb2781b4510f37e41.jpeg&amp;refer=http%3A%2F%2F5b0988e595225.cdn.sohucs.com&amp;app=2002&amp;size=f9999,10000&amp;q=a80&amp;n=0&amp;g=0n&amp;fmt=auto?sec=1670915093&amp;t=a3e715e8fb01dbaf78690c5184179a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1" y="5818822"/>
            <a:ext cx="3556000" cy="29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0669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34069" y="3179082"/>
            <a:ext cx="2107918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）让第一个数不同，得到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数列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把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个和后面每个数交换。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2 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</a:t>
            </a: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2 3 4 5......1</a:t>
            </a: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12351702" y="771842"/>
            <a:ext cx="4117023" cy="1371283"/>
          </a:xfrm>
          <a:prstGeom prst="wedgeRoundRectCallout">
            <a:avLst>
              <a:gd name="adj1" fmla="val -97163"/>
              <a:gd name="adj2" fmla="val -23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 smtClean="0">
                <a:solidFill>
                  <a:srgbClr val="FF0000"/>
                </a:solidFill>
              </a:rPr>
              <a:t>深入理解</a:t>
            </a:r>
            <a:r>
              <a:rPr lang="en-US" altLang="zh-CN" sz="4800" dirty="0" smtClean="0">
                <a:solidFill>
                  <a:srgbClr val="FF0000"/>
                </a:solidFill>
              </a:rPr>
              <a:t>DFS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9025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6" name="文本框 15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30400" y="2973908"/>
            <a:ext cx="21443951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上面的每个数列中，去掉第一个数，对后面的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个数进行类似的排列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例如从第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{2 1 3 4 5......n}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进入第二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层。先去掉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首位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个做排列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3 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......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这是递归的第二层。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6973550" y="6019801"/>
            <a:ext cx="4476750" cy="1981200"/>
          </a:xfrm>
          <a:prstGeom prst="wedgeRectCallout">
            <a:avLst>
              <a:gd name="adj1" fmla="val -24807"/>
              <a:gd name="adj2" fmla="val 9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自顶向下：</a:t>
            </a:r>
            <a:endParaRPr lang="en-US" altLang="zh-CN" sz="4400" dirty="0" smtClean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这就是</a:t>
            </a:r>
            <a:r>
              <a:rPr lang="en-US" altLang="zh-CN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的思想</a:t>
            </a:r>
            <a:endParaRPr lang="zh-CN" altLang="en-US" sz="44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7204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82791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s,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个数开始到第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个结束的全排列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if(s==t) {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=s;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把当前第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个数与后面所有数交换位置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 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恢复，用于下一次交换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3;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n-1);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6156510" y="8132680"/>
            <a:ext cx="1966652" cy="1200612"/>
          </a:xfrm>
          <a:prstGeom prst="wedgeRectCallout">
            <a:avLst>
              <a:gd name="adj1" fmla="val 187882"/>
              <a:gd name="adj2" fmla="val -50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遍历第一个数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5967663"/>
            <a:ext cx="68288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）让第一个数不同，得到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数列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把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个和后面每个数交换。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1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5......n</a:t>
            </a:r>
          </a:p>
          <a:p>
            <a:pPr algn="l"/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2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3 4 5......n</a:t>
            </a:r>
          </a:p>
          <a:p>
            <a:pPr algn="l"/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.....</a:t>
            </a:r>
            <a:endParaRPr lang="en-US" altLang="zh-CN" sz="32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n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2 3 4 5......1</a:t>
            </a:r>
          </a:p>
          <a:p>
            <a:pPr algn="l"/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8498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4" grpId="0"/>
      <p:bldP spid="1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82791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s,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个数开始到第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个结束的全排列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if(s==t) {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=s;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把当前第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个数与后面所有数交换位置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 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恢复，用于下一次交换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3;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n-1);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6199947" y="7955929"/>
            <a:ext cx="2419350" cy="1200612"/>
          </a:xfrm>
          <a:prstGeom prst="wedgeRectCallout">
            <a:avLst>
              <a:gd name="adj1" fmla="val 144462"/>
              <a:gd name="adj2" fmla="val 6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缩小范围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0700" y="4955108"/>
            <a:ext cx="69754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）在每个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数列中，去掉第一个数，对后面的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个数进行类似的排列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例如从第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{2 1 3 4 5......n}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进入第二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层。先去掉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首位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个做排列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5......n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3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5......n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14179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6" grpId="0"/>
      <p:bldP spid="1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82791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s,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个数开始到第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个结束的全排列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if(s==t) {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=s;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把当前第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个数与后面所有数交换位置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 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恢复，用于下一次交换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3;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n-1);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4359811" y="5705476"/>
            <a:ext cx="2457450" cy="1123950"/>
          </a:xfrm>
          <a:prstGeom prst="wedgeRectCallout">
            <a:avLst>
              <a:gd name="adj1" fmla="val 186229"/>
              <a:gd name="adj2" fmla="val -514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终止条件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7869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34974" y="429679"/>
            <a:ext cx="9275240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82791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s,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个数开始到第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个结束的全排列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if(s==t) {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=s;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把当前第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个数与后面所有数交换位置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 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恢复，用于下一次交换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3;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n-1);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7414063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个数的全排列</a:t>
            </a:r>
            <a:endParaRPr lang="en-US" altLang="zh-CN" sz="48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2295525" y="7134225"/>
            <a:ext cx="4238625" cy="2238837"/>
          </a:xfrm>
          <a:prstGeom prst="wedgeRectCallout">
            <a:avLst>
              <a:gd name="adj1" fmla="val 101414"/>
              <a:gd name="adj2" fmla="val -32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致命缺点：</a:t>
            </a:r>
            <a:r>
              <a:rPr lang="zh-CN" altLang="en-US" sz="3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按从小到大的顺序打印排列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39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827967" y="1160801"/>
            <a:ext cx="9513367" cy="1313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8629" y="3617659"/>
            <a:ext cx="11631917" cy="82791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s,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   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if(s==3) {                                      // 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改为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s==3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&lt;3;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改为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&lt;3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 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=s;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&lt;=t;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 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swap(a[s], 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   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4;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n-1);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418649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个数任意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个的全排列</a:t>
            </a:r>
            <a:endParaRPr lang="en-US" altLang="zh-CN" sz="48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个数任选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5110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  <p:bldP spid="15" grpId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752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从小到</a:t>
            </a:r>
            <a:r>
              <a:rPr lang="zh-CN" altLang="en-US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</a:t>
            </a:r>
            <a:endParaRPr lang="en-US" altLang="zh-CN" sz="4400" b="1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全排列</a:t>
            </a:r>
            <a:endParaRPr lang="en-US" altLang="zh-CN" sz="4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例：前</a:t>
            </a: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个数的全排列</a:t>
            </a:r>
            <a:endParaRPr lang="en-US" altLang="zh-CN" sz="4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080923" y="527857"/>
            <a:ext cx="11041471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3102745"/>
            <a:ext cx="13974004" cy="10433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vis[20];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记录第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个数是否用过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b[20];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生成的一个全排列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if(s==t) {         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&lt;t;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&lt;&lt;b[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输出一个排列            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t;i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if(!vis[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]=true;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b[s]=a[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]=false;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n=3;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(0,n);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4445903" y="7818539"/>
            <a:ext cx="2809875" cy="1294644"/>
          </a:xfrm>
          <a:prstGeom prst="wedgeRectCallout">
            <a:avLst>
              <a:gd name="adj1" fmla="val 112248"/>
              <a:gd name="adj2" fmla="val -50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这个写法更常见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8248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0625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从小到大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个数中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任意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排列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48595" y="299624"/>
            <a:ext cx="10906128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2942183"/>
            <a:ext cx="13974004" cy="10433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vis[20];  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b[20];    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if(s==3)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{          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改为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s=3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&lt;3; ++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&lt;&lt;b[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改为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&lt;3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 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t;i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if(!vis[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]=true;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b[s]=a[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]=false;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n=4;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8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4464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935200" y="-85363"/>
            <a:ext cx="94240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蛮力的技术：搜索 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【暴力法】</a:t>
            </a:r>
            <a:endParaRPr lang="en-US" altLang="zh-CN"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暴力法（Brute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force，又译为蛮力法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</a:p>
          <a:p>
            <a:pPr algn="l">
              <a:lnSpc>
                <a:spcPct val="17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把所有可能性都列举出来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，一一验证。简单直接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</a:p>
          <a:p>
            <a:pPr algn="l">
              <a:lnSpc>
                <a:spcPct val="17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利用计算机强大的计算能力和存储能力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1" descr="路障1"/>
          <p:cNvPicPr>
            <a:picLocks noGrp="1"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35766" y="4775200"/>
            <a:ext cx="8513233" cy="638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4629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写</a:t>
              </a:r>
              <a:r>
                <a:rPr lang="zh-CN" altLang="en-US" sz="5600" b="1" spc="600" dirty="0" smtClean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组合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472169" cy="867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时，选或不选第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个数，就实现了各种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组合</a:t>
            </a:r>
            <a:endParaRPr lang="en-US" altLang="zh-CN" sz="44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）：打印二进制数。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000 ~ 111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 （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代码，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C++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略）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如果要反过来打印，只需要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交换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560572" y="636104"/>
            <a:ext cx="8082173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4690640"/>
            <a:ext cx="13974004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[0]*10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(k):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深搜到第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k == 3: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 (3):  print(vis[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0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不选第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1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选第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5618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写组合算法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741779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例（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）：打印组合。以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{1, 2, 3}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为例，把上面的代码与需要打印的数列结合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37788" y="1195229"/>
            <a:ext cx="10464665" cy="135034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75644" y="3420916"/>
            <a:ext cx="13974004" cy="91409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a[]={1,2,3,4,5,6,7,8,9,10};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vis[10];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k) { 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(k == 3)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=0;i&lt;3;i++)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&lt;&lt;"-";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vis[k] = 0;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不选中第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+ 1);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继续搜下一个数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1;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选这个数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+ 1);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继续搜下一个数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从第一个数开始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090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迷宫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641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1928924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给出一个迷宫，问迷宫内的人有多少能走出来。迷宫如下：其中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表示向左走，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表示向右走，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表示向上走，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表示向下走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UDDLUULRUL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UURLLLRRRU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RRUURLDLRD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RUDDDDUUUU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URUDLLRRUU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DURLRLDLRL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ULLURLLRDU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RDLULLRDDD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UUDDUDUDLL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ULRDLUURRR</a:t>
            </a:r>
            <a:endParaRPr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4103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903776" y="-973135"/>
            <a:ext cx="13267057" cy="16111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2802" y="2877626"/>
            <a:ext cx="70552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判断从坐标点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出发，是否能走出去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走出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去：返回</a:t>
            </a:r>
            <a:r>
              <a:rPr lang="en-US" altLang="zh-CN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否则：返回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05222" y="1499155"/>
            <a:ext cx="14854953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[n+2][n+2];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用矩阵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[][]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存迷宫图。把静态数组定义在全局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vis[n+2][n+2];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判断点是否曾走过，是“记忆化”功能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&lt;0 ||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&gt;n-1 || j&lt;0 || j&gt;n-1)   return true;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走出了迷宫，停止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][j])  return false;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如果已经搜过，说明兜圈子了，走不出去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    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了多少次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 true;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标记已搜索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'L')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 - 1);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往左，继续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'R')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 + 1);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往右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'U')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- 1, j);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往上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'D')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+ 1, j);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往下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本题是填空题，直接输出答案：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31;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如果不是填空，写下面的代码：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][j];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读取迷宫图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对每个点，判断是否能走出去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memset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(vis, 0,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(vis));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搜索每个点前，都清空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j))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能走出去，统计答案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输出答案。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=350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8808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259985" y="2791901"/>
            <a:ext cx="822170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：递归，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在每个点，它根据指示牌向上、下、左、右四个方向走</a:t>
            </a:r>
            <a:r>
              <a:rPr lang="zh-CN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6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结束的条件：：</a:t>
            </a:r>
            <a:endParaRPr lang="zh-CN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）走出了迷宫，返回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true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，代码是第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行。</a:t>
            </a:r>
          </a:p>
          <a:p>
            <a:pPr algn="l"/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）走不出迷宫，返回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false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，代码是第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行。什么情况下走不出迷宫？必然是兜圈子，回到了曾经走过的点。用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vis[</a:t>
            </a:r>
            <a:r>
              <a:rPr lang="en-US" altLang="zh-CN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][j]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记录点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是否曾经走过，如果走过，就是兜圈子了。这一行的功能实际上是“记忆化”。</a:t>
            </a:r>
          </a:p>
          <a:p>
            <a:pPr algn="l"/>
            <a:endParaRPr lang="en-US" altLang="zh-CN" sz="36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</a:t>
            </a:r>
            <a:r>
              <a:rPr lang="en-US" altLang="zh-CN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了多少次，输出：</a:t>
            </a:r>
            <a:r>
              <a:rPr lang="en-US" altLang="zh-CN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=350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903776" y="-749888"/>
            <a:ext cx="13267057" cy="16111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05222" y="1499151"/>
            <a:ext cx="14854953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82634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2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13172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826343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239515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652687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065858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479030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2892201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305373" algn="ctr" defTabSz="22035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169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[n+2][n+2];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用矩阵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[][]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存迷宫图。把静态数组定义在全局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vis[n+2][n+2];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判断点是否曾走过，是“记忆化”功能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&lt;0 ||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&gt;n-1 || j&lt;0 || j&gt;n-1)   return true;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走出了迷宫，停止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][j])  return false;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如果已经搜过，说明兜圈子了，走不出去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    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了多少次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 true;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标记已搜索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'L')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 - 1);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往左，继续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'R')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 + 1);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往右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'U')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- 1, j);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往上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'D')  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+ 1, j);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往下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本题是填空题，直接输出答案：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31;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如果不是填空，写下面的代码：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][j];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读取迷宫图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对每个点，判断是否能走出去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memset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(vis, 0,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(vis));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搜索每个点前，都清空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j))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能走出去，统计答案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&lt;&lt;",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="&lt;&lt;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输出答案。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=350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3599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1754781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44894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优化：路径标记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50256" y="2861890"/>
            <a:ext cx="2045741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用不着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对每个点都做一次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一个点出发，走过一条路径，最后走出了迷宫，那么以这条路径上所有的点为起点，都能走出迷宫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这条路径兜圈子了，那么这条路径上所有的点都不能走出迷宫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如果对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路径进行记录，就能大大减少计算量。</a:t>
            </a:r>
            <a:endParaRPr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3049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385832"/>
            <a:ext cx="180712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endParaRPr lang="en-US" altLang="zh-CN" sz="5600" b="1" spc="600"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/>
            <a:r>
              <a:rPr lang="zh-CN" altLang="en-US" sz="48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寒假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作业 </a:t>
            </a:r>
            <a:r>
              <a:rPr lang="en-US" altLang="zh-CN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2016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年第七届省赛，</a:t>
            </a:r>
            <a:r>
              <a:rPr lang="en-US" altLang="zh-CN" sz="48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1388</a:t>
            </a:r>
            <a:endParaRPr lang="zh-CN" altLang="en-US" sz="48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7283" y="3638077"/>
            <a:ext cx="1941134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加减乘除四种运算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zh-CN" altLang="en-US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□ = □   </a:t>
            </a:r>
            <a:endParaRPr lang="en-US" altLang="zh-CN" sz="5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- □ = □   </a:t>
            </a:r>
            <a:endParaRPr lang="en-US" altLang="zh-CN" sz="5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× □ = □   </a:t>
            </a:r>
            <a:endParaRPr lang="en-US" altLang="zh-CN" sz="5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÷ □ = □  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每个方块代表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1~13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中的某一个数字，但不能重复。一共有多少种方案？</a:t>
            </a:r>
            <a:endParaRPr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187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简单做法：超时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90" y="2973705"/>
            <a:ext cx="231209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讲的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permutations()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函数，生成所有的排列，检查是否合法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运行时间极长：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个数的排列：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! = 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6,227,020,800 </a:t>
            </a:r>
          </a:p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可能需要数小时</a:t>
            </a:r>
            <a:endParaRPr lang="en-US" altLang="zh-CN" sz="5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7853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870734" y="587094"/>
            <a:ext cx="13827874" cy="1318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56945" y="1457325"/>
            <a:ext cx="84047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自写全排列（第</a:t>
            </a:r>
            <a:r>
              <a:rPr lang="en-US" altLang="zh-CN" sz="5600" b="1" spc="600" dirty="0" smtClean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</a:t>
            </a:r>
            <a:r>
              <a:rPr lang="zh-CN" altLang="en-US" sz="5600" b="1" spc="600" dirty="0" smtClean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种）</a:t>
            </a:r>
            <a:endParaRPr lang="zh-CN" altLang="en-US" sz="5600" b="1" spc="600" dirty="0">
              <a:solidFill>
                <a:srgbClr val="FF000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1774" y="3709670"/>
            <a:ext cx="92300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不需要生成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一个完整排列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一个排列的前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个数，如果不满足“□ 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□ = □”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，那么后面的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个数不管怎么排列都不对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这种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提前终止搜索的技术叫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“剪枝”。</a:t>
            </a:r>
            <a:endParaRPr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31095" y="1362075"/>
            <a:ext cx="11448055" cy="12157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a[20]={1,2,3,4,5,6,7,8,9,10,11,12,13};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vis[20]; 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b[20];    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if(s==12) 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if(b[9]*b[10] == b[11])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if(s==3 &amp;&amp; b[0]+b[1]!=b[2]) return;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if(s==6 &amp;&amp; b[3]-b[4]!=b[5]) return;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if(s==9 &amp;&amp; b[6]*b[7]!=b[8]) return;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t;i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if(!vis[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]=true;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b[s]=a[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]=false;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n=13;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4999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5959" y="3817257"/>
            <a:ext cx="167577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连通性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判断：图论的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一个简单问题，给定一张图，图由点和连接点的边组成，要求找到图中互相连通的部分。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5.3.1  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5704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265400" y="-85363"/>
            <a:ext cx="9093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暴力是有效的技术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339342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蛮力法也是一种重要的算法设计技术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 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理论上，蛮力法可以解决可计算领域的各种问题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蛮力法经常用来解决一些较小规模的问题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(3)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对于一些重要的问题蛮力法可以产生一些合理的算法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，具备一些实用价值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，而且不受问题规模的限制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(4)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蛮力法可以作为某类问题时间性能的底限，来衡量同样问题的更高效算法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 </a:t>
            </a:r>
          </a:p>
        </p:txBody>
      </p:sp>
      <p:pic>
        <p:nvPicPr>
          <p:cNvPr id="9" name="图片 19459" descr="david_goliath_victory_sm_nw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056" y="5111731"/>
            <a:ext cx="5150484" cy="51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0527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全球变暖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2018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年第九届蓝桥杯省赛，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178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5" y="2621502"/>
            <a:ext cx="1638702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你有一张某海域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像素的照片，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"."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表示海洋、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"#"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表示陆地，如下所示：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四个方向上连在一起的一片陆地组成一座岛屿。例如上图就有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座岛屿。由于全球变暖导致了海面上升，科学家预测未来几十年，岛屿边缘一个像素的范围会被海水淹没。具体来说如果一块陆地像素与海洋相邻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上下左右四个相邻像素中有海洋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，它就会被淹没。例如上图中的海域未来会变成如下样子：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你计算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：照片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中有多少岛屿会被完全淹没。照片保证第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列的像素都是海洋。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N(1≤N≤1000)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列代表一张海域照片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输出一个整数表示答案。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692914" y="2494508"/>
            <a:ext cx="3585030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endParaRPr lang="en-US" altLang="zh-CN" sz="4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5752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4711" y="3915826"/>
            <a:ext cx="221374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 smtClean="0"/>
              <a:t>连通性</a:t>
            </a:r>
            <a:r>
              <a:rPr lang="zh-CN" altLang="en-US" sz="4800" dirty="0"/>
              <a:t>问题，计算</a:t>
            </a:r>
            <a:r>
              <a:rPr lang="zh-CN" altLang="en-US" sz="4800" dirty="0" smtClean="0"/>
              <a:t>步骤：</a:t>
            </a:r>
            <a:endParaRPr lang="en-US" altLang="zh-CN" sz="48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遍历</a:t>
            </a:r>
            <a:r>
              <a:rPr lang="zh-CN" altLang="en-US" sz="4800" dirty="0"/>
              <a:t>一个连通块（找到这个连通块中所有的’</a:t>
            </a:r>
            <a:r>
              <a:rPr lang="en-US" altLang="zh-CN" sz="4800" dirty="0"/>
              <a:t>#‘</a:t>
            </a:r>
            <a:r>
              <a:rPr lang="zh-CN" altLang="en-US" sz="4800" dirty="0" smtClean="0"/>
              <a:t>，标记</a:t>
            </a:r>
            <a:r>
              <a:rPr lang="zh-CN" altLang="en-US" sz="4800" dirty="0"/>
              <a:t>已经搜过，不用再搜）</a:t>
            </a:r>
            <a:r>
              <a:rPr lang="zh-CN" altLang="en-US" sz="4800" dirty="0" smtClean="0"/>
              <a:t>；</a:t>
            </a:r>
            <a:endParaRPr lang="en-US" altLang="zh-CN" sz="48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再</a:t>
            </a:r>
            <a:r>
              <a:rPr lang="zh-CN" altLang="en-US" sz="4800" dirty="0"/>
              <a:t>遍历下一个连通块</a:t>
            </a:r>
            <a:r>
              <a:rPr lang="en-US" altLang="zh-CN" sz="4800" dirty="0"/>
              <a:t>……</a:t>
            </a:r>
            <a:r>
              <a:rPr lang="zh-CN" altLang="en-US" sz="4800" dirty="0" smtClean="0"/>
              <a:t>；</a:t>
            </a:r>
            <a:endParaRPr lang="en-US" altLang="zh-CN" sz="48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遍历</a:t>
            </a:r>
            <a:r>
              <a:rPr lang="zh-CN" altLang="en-US" sz="4800" dirty="0"/>
              <a:t>完所有连通块，统计有多少个连通块。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887370" y="67762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2675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什么岛屿不会被完全淹没</a:t>
            </a:r>
            <a:r>
              <a:rPr lang="zh-CN" altLang="en-US" sz="4800" dirty="0" smtClean="0"/>
              <a:t>？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若</a:t>
            </a:r>
            <a:r>
              <a:rPr lang="zh-CN" altLang="en-US" sz="4800" dirty="0"/>
              <a:t>岛中有个陆地（称为高地），它周围都是陆地，那么这个岛不会被完全淹没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用</a:t>
            </a:r>
            <a:r>
              <a:rPr lang="en-US" altLang="zh-CN" sz="4800" dirty="0" smtClean="0"/>
              <a:t>DFS</a:t>
            </a:r>
            <a:r>
              <a:rPr lang="zh-CN" altLang="en-US" sz="4800" dirty="0" smtClean="0"/>
              <a:t>搜</a:t>
            </a:r>
            <a:r>
              <a:rPr lang="zh-CN" altLang="en-US" sz="4800" dirty="0"/>
              <a:t>出有多少个岛（连通块），检查这个岛有没有高地，统计那些没有高地的岛（连通块）的数量，就是答案。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计算</a:t>
            </a:r>
            <a:r>
              <a:rPr lang="zh-CN" altLang="en-US" sz="4800" dirty="0"/>
              <a:t>复杂</a:t>
            </a:r>
            <a:r>
              <a:rPr lang="zh-CN" altLang="en-US" sz="4800" dirty="0" smtClean="0"/>
              <a:t>度：每个</a:t>
            </a:r>
            <a:r>
              <a:rPr lang="zh-CN" altLang="en-US" sz="4800" dirty="0"/>
              <a:t>像素点只用搜一次且必须至少搜一次，共</a:t>
            </a:r>
            <a:r>
              <a:rPr lang="en-US" altLang="zh-CN" sz="4800" dirty="0"/>
              <a:t>N</a:t>
            </a:r>
            <a:r>
              <a:rPr lang="en-US" altLang="zh-CN" sz="4800" baseline="30000" dirty="0"/>
              <a:t>2</a:t>
            </a:r>
            <a:r>
              <a:rPr lang="zh-CN" altLang="en-US" sz="4800" dirty="0"/>
              <a:t>个点</a:t>
            </a:r>
            <a:r>
              <a:rPr lang="zh-CN" altLang="en-US" sz="4800" dirty="0" smtClean="0"/>
              <a:t>，</a:t>
            </a:r>
            <a:r>
              <a:rPr lang="en-US" altLang="zh-CN" sz="4800" dirty="0" smtClean="0"/>
              <a:t>DFS</a:t>
            </a:r>
            <a:r>
              <a:rPr lang="zh-CN" altLang="en-US" sz="4800" dirty="0"/>
              <a:t>的复杂</a:t>
            </a:r>
            <a:r>
              <a:rPr lang="zh-CN" altLang="en-US" sz="4800" dirty="0" smtClean="0"/>
              <a:t>度是</a:t>
            </a:r>
            <a:r>
              <a:rPr lang="en-US" altLang="zh-CN" sz="4800" dirty="0" smtClean="0"/>
              <a:t>O(N</a:t>
            </a:r>
            <a:r>
              <a:rPr lang="en-US" altLang="zh-CN" sz="4800" baseline="30000" dirty="0"/>
              <a:t>2</a:t>
            </a:r>
            <a:r>
              <a:rPr lang="en-US" altLang="zh-CN" sz="4800" dirty="0" smtClean="0"/>
              <a:t>)</a:t>
            </a:r>
            <a:r>
              <a:rPr lang="zh-CN" altLang="en-US" sz="4800" dirty="0" smtClean="0"/>
              <a:t>，</a:t>
            </a:r>
            <a:r>
              <a:rPr lang="zh-CN" altLang="en-US" sz="4800" dirty="0"/>
              <a:t>不可能更好了。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79300" y="48458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9761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4712" y="3915826"/>
            <a:ext cx="161430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从</a:t>
            </a:r>
            <a:r>
              <a:rPr lang="zh-CN" altLang="en-US" sz="4800" dirty="0"/>
              <a:t>图上任意一个点</a:t>
            </a:r>
            <a:r>
              <a:rPr lang="en-US" altLang="zh-CN" sz="4800" dirty="0"/>
              <a:t>u</a:t>
            </a:r>
            <a:r>
              <a:rPr lang="zh-CN" altLang="en-US" sz="4800" dirty="0"/>
              <a:t>开始遍历，标记</a:t>
            </a:r>
            <a:r>
              <a:rPr lang="en-US" altLang="zh-CN" sz="4800" dirty="0"/>
              <a:t>u</a:t>
            </a:r>
            <a:r>
              <a:rPr lang="zh-CN" altLang="en-US" sz="4800" dirty="0"/>
              <a:t>已经搜过。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递归</a:t>
            </a:r>
            <a:r>
              <a:rPr lang="en-US" altLang="zh-CN" sz="4800" dirty="0"/>
              <a:t>u</a:t>
            </a:r>
            <a:r>
              <a:rPr lang="zh-CN" altLang="en-US" sz="4800" dirty="0"/>
              <a:t>的所有符合连通条件的邻居点。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递归</a:t>
            </a:r>
            <a:r>
              <a:rPr lang="zh-CN" altLang="en-US" sz="4800" dirty="0"/>
              <a:t>结束，找到了与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连通的所有点，这是一个连通块。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不</a:t>
            </a:r>
            <a:r>
              <a:rPr lang="zh-CN" altLang="en-US" sz="4800" dirty="0"/>
              <a:t>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连通的、其他没有访问到的点，继续用上述步骤处理，找到所有的连通块。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判断连通性的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步骤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79300" y="48458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4556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718303" y="-245204"/>
            <a:ext cx="13277850" cy="146438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927771" y="1362075"/>
            <a:ext cx="13751379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1010;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[N][N];    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地图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vis[N][N]={0};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标记是否搜过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 = {{0,1}, {0,-1}, {1,0}, {-1,0}};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四个方向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flag;         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用于标记这个岛中是否被完全淹没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1;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标记这个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'#'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被搜过。注意为什么放在这里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&amp;&amp;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&amp;&amp;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&amp;&amp;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   )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flag = 1; 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上下左右都是陆地，这是一个高地，不会淹没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4;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周围的陆地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d[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][0],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d[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if(vis[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&amp;&amp;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]=='#')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注意为什么要判断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                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未搜过的陆地，目的是标记它们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//DFS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所有像素点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][j]=='#' &amp;&amp; vis[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flag = 0;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假设这个岛被淹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找这个岛中有没有高地，如果有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置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flag=1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if(flag == 0)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这个岛确实被淹了，统计被淹没岛的数量                          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3183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  <p:bldP spid="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5.2.1 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原理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搜索的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：“逐层扩散”。从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出发，按层次从近到远，逐层先后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编码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队列实现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一般用于求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最短路径问题，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的特点是逐层搜索，先搜到的层离起点更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近。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8499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：找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207220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找从</a:t>
            </a:r>
            <a:r>
              <a:rPr lang="en-US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@</a:t>
            </a: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到*</a:t>
            </a:r>
            <a:r>
              <a:rPr lang="zh-CN" altLang="en-US" sz="48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的最短路径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487" y="4156888"/>
            <a:ext cx="17361563" cy="8803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487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126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：用队列实现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311" y="2907528"/>
            <a:ext cx="16627696" cy="4699471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307414" y="8802041"/>
          <a:ext cx="17672985" cy="4370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5105">
                  <a:extLst>
                    <a:ext uri="{9D8B030D-6E8A-4147-A177-3AD203B41FA5}">
                      <a16:colId xmlns:a16="http://schemas.microsoft.com/office/drawing/2014/main" val="3792816310"/>
                    </a:ext>
                  </a:extLst>
                </a:gridCol>
                <a:gridCol w="4146363">
                  <a:extLst>
                    <a:ext uri="{9D8B030D-6E8A-4147-A177-3AD203B41FA5}">
                      <a16:colId xmlns:a16="http://schemas.microsoft.com/office/drawing/2014/main" val="2379133019"/>
                    </a:ext>
                  </a:extLst>
                </a:gridCol>
                <a:gridCol w="4571630">
                  <a:extLst>
                    <a:ext uri="{9D8B030D-6E8A-4147-A177-3AD203B41FA5}">
                      <a16:colId xmlns:a16="http://schemas.microsoft.com/office/drawing/2014/main" val="3450039795"/>
                    </a:ext>
                  </a:extLst>
                </a:gridCol>
                <a:gridCol w="5439887">
                  <a:extLst>
                    <a:ext uri="{9D8B030D-6E8A-4147-A177-3AD203B41FA5}">
                      <a16:colId xmlns:a16="http://schemas.microsoft.com/office/drawing/2014/main" val="124632027"/>
                    </a:ext>
                  </a:extLst>
                </a:gridCol>
              </a:tblGrid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 dirty="0">
                          <a:effectLst/>
                        </a:rPr>
                        <a:t>步骤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出队列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进队列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当前队列内的点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87628859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(1)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794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dirty="0">
                          <a:effectLst/>
                        </a:rPr>
                        <a:t> 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1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1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602149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(2)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1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2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2</a:t>
                      </a:r>
                      <a:r>
                        <a:rPr lang="zh-CN" altLang="en-US" sz="4800" kern="100">
                          <a:effectLst/>
                        </a:rPr>
                        <a:t>、</a:t>
                      </a:r>
                      <a:r>
                        <a:rPr lang="en-US" altLang="zh-CN" sz="4800" kern="100">
                          <a:effectLst/>
                        </a:rPr>
                        <a:t>3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4458828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(3)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2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81385194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(4)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7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8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7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8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2231045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928266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5.2.2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最短路径问题用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5980" y="2973908"/>
            <a:ext cx="224866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特点：逐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扩散。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往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的队列中加入邻居结点时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距离起点远近的顺序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加入：先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加入距离起点为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的邻居结点，加完之后，再加入距离为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的邻居结点，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等等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完一层，才会继续搜下一层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最短路径：从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起点开始，沿着每一层逐步往外走，每多一层，路径长度就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增加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长度相同的最短路径都是从相同的层次扩散出去的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到第一个到达终点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的路径，就是最短路径。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7489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最短路径问题：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的应用场合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8690" y="3296471"/>
            <a:ext cx="22486619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应用场合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：点和点直接的距离是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，即边长是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155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097000" y="-85363"/>
            <a:ext cx="102622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暴力的基本方法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84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蛮力的基本方法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扫描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依次处理所有元素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基本的扫描技术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遍历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（1）集合的遍历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（2）线性表的遍历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（3）树的遍历 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（4）图的遍历 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new/VCG41N869086114.jpg" descr="&amp;pky260_sjzg_VCG41N86908611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5798" y="3975099"/>
            <a:ext cx="10147016" cy="7610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8200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42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迷宫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602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89302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图给出了一个迷宫的平面图，其中标记为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的为障碍，标记为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的为可以通行的地方。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010000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000100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001001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110000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迷宫的入口为左上角，出口为右下角，在迷宫中，只能从一个位置走到这个它的上、下、左、右四个方向之一。对于上面的迷宫，从入口开始，可以按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DRRURRDDDR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的顺序通过迷宫，一共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步。其中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分别表示向下、向上、向左、向右走。对于下面这个更复杂的迷宫（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列），请找出一种通过迷宫的方式，其使用的步数最少，在步数最少的前提下，请找出字典序最小的一个作为答案。请注意在字典序中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D&lt;L&lt;R&lt;U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8345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09" y="2494508"/>
            <a:ext cx="14049723" cy="1025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2545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字典序最小的最短路径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35634"/>
            <a:ext cx="221781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题目求字典序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最小的最短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每次扩散下一层（往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的队列中加入下一层的结点）时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字典序“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D&lt;L&lt;R&lt;U”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顺序加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下一层的结点，那么第一个搜到的最短路径就是字典序最小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计算复杂度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：每个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只搜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一次，即进入队列和出队列一次。复杂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是迷宫内结点的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总数。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能用于解决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千万个点的最短路问题。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5614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输出路径的两种方法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2905" y="4323034"/>
            <a:ext cx="22178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6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</a:t>
            </a:r>
            <a:r>
              <a:rPr lang="zh-CN" altLang="en-US" sz="6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方法</a:t>
            </a:r>
            <a:endParaRPr lang="en-US" altLang="zh-CN" sz="66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en-US" altLang="zh-CN" sz="66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en-US" altLang="zh-CN" sz="66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6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标准</a:t>
            </a:r>
            <a:r>
              <a:rPr lang="zh-CN" altLang="en-US" sz="6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方法</a:t>
            </a:r>
            <a:endParaRPr lang="en-US" altLang="zh-CN" sz="66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2724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输出路径：简单方法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2904" y="4323034"/>
            <a:ext cx="2267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简单方法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扩展到一个点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上存储从起点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的完整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，得到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了从起点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的完整路径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：简单、适合小图。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缺点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：占用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大量空间，因为每个点上都存储了完整的路径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。不适合大图。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103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927205" y="-3740795"/>
            <a:ext cx="14107887" cy="208057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标注 6"/>
          <p:cNvSpPr/>
          <p:nvPr/>
        </p:nvSpPr>
        <p:spPr>
          <a:xfrm>
            <a:off x="284267" y="7008581"/>
            <a:ext cx="2466975" cy="2362527"/>
          </a:xfrm>
          <a:prstGeom prst="wedgeRectCallout">
            <a:avLst>
              <a:gd name="adj1" fmla="val 128985"/>
              <a:gd name="adj2" fmla="val -47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rgbClr val="FF0000"/>
                </a:solidFill>
              </a:rPr>
              <a:t>BFS</a:t>
            </a:r>
            <a:r>
              <a:rPr lang="zh-CN" altLang="en-US" sz="4400" dirty="0" smtClean="0">
                <a:solidFill>
                  <a:srgbClr val="FF0000"/>
                </a:solidFill>
              </a:rPr>
              <a:t>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队列实现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6" name="文本框 5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32400" y="420052"/>
            <a:ext cx="19151600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注意本题是填空题。下面代码直接提交到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，“答案错误”。自己运行得到答案后，再把答案提交到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OJ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node{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坐标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 path;       //path,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记录从起点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到这个点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的完整路径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[31][51];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存地图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k[4]={'D','L','R','U'};         //4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个方向，按字典序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[4][2]={{1,0},{0,-1},{0,1},{-1,0}};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vis[30][50];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标记。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vis=1: 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已经搜过，不用再搜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node start;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start.path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="";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定义起点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vis[0][0]=1;  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标记起点被搜过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queue&lt;node&gt;q;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(start);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把第一个点放进队列，开始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while(!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node now =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取出队首，弹走队首        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==29 &amp;&amp;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==49){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第一次遇到终点，就是字典序最小的最短路径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打印完整路径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=0;i&lt;4;i++){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扩散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个方向的邻居结点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 next;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&lt;0||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&gt;=30||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&lt;0||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&gt;=50) continue;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越界了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]==1 ||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]=='1')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continue;                   //vis=1: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已经搜过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=1: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是障碍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]=1;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标记被搜过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k[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记录完整路径：复制上一个点的路径，加上这一步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(next);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=0;i&lt;30;i++)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读题目给的地图数据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8299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  <p:bldP spid="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输出路径：标准方法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3026" y="3686930"/>
            <a:ext cx="2267149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标准方法：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每个点上记录它的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前驱点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从终点一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步步回溯到起点，得到一条完整路径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优点：节省空间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，因为每个点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上只存储了上一个点。适合大图。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中，路径可以用栈来记录）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28527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8620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node{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y; };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[31][51];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k[4]={'D','L','R','U'};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[4][2]={{1,0},{0,-1},{0,1},{-1,0}};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vis[30][50];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pre[31][51];  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用于查找前驱点 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y){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打印路径：从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(29,49)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if(x==0 &amp;&amp; y==0) return;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if(pre[x][y]=='D')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if(pre[x][y]=='L')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if(pre[x][y]=='R')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if(pre[x][y]=='U')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c",pre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[x][y]);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node start;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vis[0][0]=1;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queue&lt;node&gt;q;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(start);                         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把第一个点放进队列，开始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while(!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node now=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==29 &amp;&amp;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==49){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(29,49);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打印完整路径，从终点回溯到起点，打印出来是从起点到终点的正序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=0;i&lt;4;i++){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node next;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now.x+dir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][0];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now.y+dir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&lt;0||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&gt;=30||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&lt;0||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&gt;=50) continue;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]==1 ||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]=='1') continue;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pre[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next.x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next.y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//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记录点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的前驱</a:t>
            </a: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(next);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=0;i&lt;30;i++)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2289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168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5.3.2 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：连通性判断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92159" y="4579257"/>
            <a:ext cx="1844954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连通性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判断：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        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图论的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一个简单问题，给定一张图，图由点和连接点的边组成，要求找到图中互相连通的部分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在第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17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讲中，用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DFS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讲解了连通性判断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6426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43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全球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变暖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2018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年第九届蓝桥杯省赛，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178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5" y="2621502"/>
            <a:ext cx="1638702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你有一张某海域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像素的照片，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"."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表示海洋、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"#"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表示陆地，如下所示：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四个方向上连在一起的一片陆地组成一座岛屿。例如上图就有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座岛屿。由于全球变暖导致了海面上升，科学家预测未来几十年，岛屿边缘一个像素的范围会被海水淹没。具体来说如果一块陆地像素与海洋相邻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上下左右四个相邻像素中有海洋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，它就会被淹没。例如上图中的海域未来会变成如下样子：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你计算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：照片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中有多少岛屿会被完全淹没。照片保证第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列的像素都是海洋。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N(1≤N≤1000)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列代表一张海域照片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输出一个整数表示答案。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8657544" y="2494508"/>
            <a:ext cx="3585030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endParaRPr lang="en-US" altLang="zh-CN" sz="4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5472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249400" y="-85363"/>
            <a:ext cx="10109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搜索的基本思路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50" y="4252277"/>
            <a:ext cx="12110085" cy="413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Breadth-First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Search，宽度优先搜索，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或称为广度优先搜索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Depth-First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Search，深度优先搜索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36998" y="5867400"/>
            <a:ext cx="809417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3366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23270" y="3509426"/>
            <a:ext cx="2289052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4800" dirty="0"/>
              <a:t>BFS</a:t>
            </a:r>
            <a:r>
              <a:rPr lang="zh-CN" altLang="en-US" sz="4800" dirty="0"/>
              <a:t>判断连通性的</a:t>
            </a:r>
            <a:r>
              <a:rPr lang="zh-CN" altLang="en-US" sz="4800" dirty="0" smtClean="0"/>
              <a:t>步骤：</a:t>
            </a:r>
            <a:endParaRPr lang="zh-CN" alt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/>
              <a:t>从</a:t>
            </a:r>
            <a:r>
              <a:rPr lang="zh-CN" altLang="en-US" sz="4800" dirty="0"/>
              <a:t>图上任意一个点</a:t>
            </a:r>
            <a:r>
              <a:rPr lang="en-US" altLang="zh-CN" sz="4800" dirty="0"/>
              <a:t>u</a:t>
            </a:r>
            <a:r>
              <a:rPr lang="zh-CN" altLang="en-US" sz="4800" dirty="0"/>
              <a:t>开始遍历，把它放进队列中。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/>
              <a:t>弹</a:t>
            </a:r>
            <a:r>
              <a:rPr lang="zh-CN" altLang="en-US" sz="4800" dirty="0"/>
              <a:t>出队首</a:t>
            </a:r>
            <a:r>
              <a:rPr lang="en-US" altLang="zh-CN" sz="4800" dirty="0"/>
              <a:t>u</a:t>
            </a:r>
            <a:r>
              <a:rPr lang="zh-CN" altLang="en-US" sz="4800" dirty="0"/>
              <a:t>，标记</a:t>
            </a:r>
            <a:r>
              <a:rPr lang="en-US" altLang="zh-CN" sz="4800" dirty="0"/>
              <a:t>u</a:t>
            </a:r>
            <a:r>
              <a:rPr lang="zh-CN" altLang="en-US" sz="4800" dirty="0" smtClean="0"/>
              <a:t>已搜</a:t>
            </a:r>
            <a:r>
              <a:rPr lang="zh-CN" altLang="en-US" sz="4800" dirty="0"/>
              <a:t>过，然后搜索</a:t>
            </a:r>
            <a:r>
              <a:rPr lang="en-US" altLang="zh-CN" sz="4800" dirty="0"/>
              <a:t>u</a:t>
            </a:r>
            <a:r>
              <a:rPr lang="zh-CN" altLang="en-US" sz="4800" dirty="0"/>
              <a:t>的邻居点，即与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连通的点，放到队列中。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/>
              <a:t>继续</a:t>
            </a:r>
            <a:r>
              <a:rPr lang="zh-CN" altLang="en-US" sz="4800" dirty="0"/>
              <a:t>弹出队首，标记搜过，然后搜索与它连通的邻居点，放进队列。</a:t>
            </a:r>
          </a:p>
          <a:p>
            <a:r>
              <a:rPr lang="zh-CN" altLang="en-US" sz="4800" dirty="0" smtClean="0"/>
              <a:t>继续</a:t>
            </a:r>
            <a:r>
              <a:rPr lang="zh-CN" altLang="en-US" sz="4800" dirty="0"/>
              <a:t>以上步骤，直到队列为空，此时一个连通块已经找到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r>
              <a:rPr lang="zh-CN" altLang="en-US" sz="4800" dirty="0" smtClean="0"/>
              <a:t>其他</a:t>
            </a:r>
            <a:r>
              <a:rPr lang="zh-CN" altLang="en-US" sz="4800" dirty="0"/>
              <a:t>没有访问到的点，属于另外的连通块，按以上步骤再次处理这些点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r>
              <a:rPr lang="zh-CN" altLang="en-US" sz="4800" dirty="0" smtClean="0"/>
              <a:t>最后</a:t>
            </a:r>
            <a:r>
              <a:rPr lang="zh-CN" altLang="en-US" sz="4800" dirty="0"/>
              <a:t>所有点都搜到，所有连通块也都</a:t>
            </a:r>
            <a:r>
              <a:rPr lang="zh-CN" altLang="en-US" sz="4800" dirty="0" smtClean="0"/>
              <a:t>找到。</a:t>
            </a:r>
            <a:endParaRPr lang="zh-CN" altLang="en-US" sz="4800" dirty="0"/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连通性判断：</a:t>
            </a:r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BFS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1802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什么岛屿不会被完全淹没</a:t>
            </a:r>
            <a:r>
              <a:rPr lang="zh-CN" altLang="en-US" sz="4800" dirty="0" smtClean="0"/>
              <a:t>？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若</a:t>
            </a:r>
            <a:r>
              <a:rPr lang="zh-CN" altLang="en-US" sz="4800" dirty="0"/>
              <a:t>岛中有个陆地（称为高地），它周围都是陆地，那么这个岛不会被完全淹没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用</a:t>
            </a:r>
            <a:r>
              <a:rPr lang="en-US" altLang="zh-CN" sz="4800" dirty="0" smtClean="0"/>
              <a:t>BFS</a:t>
            </a:r>
            <a:r>
              <a:rPr lang="zh-CN" altLang="en-US" sz="4800" dirty="0" smtClean="0"/>
              <a:t>搜</a:t>
            </a:r>
            <a:r>
              <a:rPr lang="zh-CN" altLang="en-US" sz="4800" dirty="0"/>
              <a:t>出有多少个岛（连通块），检查这个岛有没有高地，统计那些没有高地的岛（连通块）的数量，就是答案。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计算</a:t>
            </a:r>
            <a:r>
              <a:rPr lang="zh-CN" altLang="en-US" sz="4800" dirty="0"/>
              <a:t>复杂</a:t>
            </a:r>
            <a:r>
              <a:rPr lang="zh-CN" altLang="en-US" sz="4800" dirty="0" smtClean="0"/>
              <a:t>度：每个</a:t>
            </a:r>
            <a:r>
              <a:rPr lang="zh-CN" altLang="en-US" sz="4800" dirty="0"/>
              <a:t>像素点只用搜一次且必须至少搜一次，共</a:t>
            </a:r>
            <a:r>
              <a:rPr lang="en-US" altLang="zh-CN" sz="4800" dirty="0"/>
              <a:t>N</a:t>
            </a:r>
            <a:r>
              <a:rPr lang="en-US" altLang="zh-CN" sz="4800" baseline="30000" dirty="0"/>
              <a:t>2</a:t>
            </a:r>
            <a:r>
              <a:rPr lang="zh-CN" altLang="en-US" sz="4800" dirty="0"/>
              <a:t>个点</a:t>
            </a:r>
            <a:r>
              <a:rPr lang="zh-CN" altLang="en-US" sz="4800" dirty="0" smtClean="0"/>
              <a:t>，</a:t>
            </a:r>
            <a:r>
              <a:rPr lang="en-US" altLang="zh-CN" sz="4800" dirty="0" smtClean="0"/>
              <a:t>BFS</a:t>
            </a:r>
            <a:r>
              <a:rPr lang="zh-CN" altLang="en-US" sz="4800" dirty="0"/>
              <a:t>的复杂</a:t>
            </a:r>
            <a:r>
              <a:rPr lang="zh-CN" altLang="en-US" sz="4800" dirty="0" smtClean="0"/>
              <a:t>度是</a:t>
            </a:r>
            <a:r>
              <a:rPr lang="en-US" altLang="zh-CN" sz="4800" dirty="0" smtClean="0"/>
              <a:t>O(N</a:t>
            </a:r>
            <a:r>
              <a:rPr lang="en-US" altLang="zh-CN" sz="4800" baseline="30000" dirty="0"/>
              <a:t>2</a:t>
            </a:r>
            <a:r>
              <a:rPr lang="en-US" altLang="zh-CN" sz="4800" dirty="0" smtClean="0"/>
              <a:t>)</a:t>
            </a:r>
            <a:r>
              <a:rPr lang="zh-CN" altLang="en-US" sz="4800" dirty="0" smtClean="0"/>
              <a:t>，</a:t>
            </a:r>
            <a:r>
              <a:rPr lang="zh-CN" altLang="en-US" sz="4800" dirty="0"/>
              <a:t>不可能更好了。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460300" y="46934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7230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739850" y="-1055803"/>
            <a:ext cx="15076497" cy="1577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01050" y="0"/>
            <a:ext cx="16739234" cy="156042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1010;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[N][N];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vis[N][N];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 = {{0,1}, {0,-1}, {1,0}, {-1,0}};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四个方向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flag;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y) 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queue&lt;pair&lt;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 q;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({x, y});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1;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标记这个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'#'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被搜过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q.size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 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pair&lt;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t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t.first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t.second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][ty+1]=='#' &amp;&amp;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][ty-1]=='#' &amp;&amp;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[tx+1][ty]=='#' &amp;&amp;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[tx-1][ty]=='#'   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1;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上下左右都是陆地，不会淹没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4;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tx,ty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个邻居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d[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ty + d[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&amp;&amp;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]=='#'){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把陆地放进队列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1;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注意：这一句必不可少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({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== '#' &amp;&amp; vis[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][j]==0) 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flag =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j);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if(flag == 0)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这个岛全部被淹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统计岛的数量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0099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  <p:bldP spid="9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7" y="1966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剪邮票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年第七届蓝桥杯省赛，填空题，</a:t>
              </a:r>
              <a:r>
                <a:rPr lang="en-US" altLang="zh-CN" sz="4800" b="1" spc="600" dirty="0" err="1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1505</a:t>
              </a:r>
              <a:endParaRPr sz="48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958818"/>
            <a:ext cx="114630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张连在一起的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生肖的邮票。现在要从中剪下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张来，要求必须是连着的。仅仅连接一个角不算相连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比如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图中，粉红色所示部分是合格的剪取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你计算一共有多少种不同的剪取方法。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451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45" y="8483133"/>
            <a:ext cx="5343976" cy="408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UST\AppData\Local\Temp\ksohtml4516\wps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45" y="2971369"/>
            <a:ext cx="5343976" cy="44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76185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7" y="1966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剪邮票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年第七届蓝桥杯省赛，填空题，</a:t>
              </a:r>
              <a:r>
                <a:rPr lang="en-US" altLang="zh-CN" sz="4800" b="1" spc="600" dirty="0" err="1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1505</a:t>
              </a:r>
              <a:endParaRPr sz="48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958818"/>
            <a:ext cx="127130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思路：暴力求全排列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检查连通性。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用递归暴力列出所有可能的排列：从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个数中选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个数进行全排列。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个数是否连通。</a:t>
            </a: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算法复杂度：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12*11*10*9*8=12!/7!=95040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可行！</a:t>
            </a:r>
          </a:p>
        </p:txBody>
      </p:sp>
      <p:pic>
        <p:nvPicPr>
          <p:cNvPr id="2052" name="Picture 4" descr="C:\Users\ECUST\AppData\Local\Temp\ksohtml4516\wp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492" y="5106255"/>
            <a:ext cx="5343976" cy="44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4508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/>
        </p:nvSpPr>
        <p:spPr>
          <a:xfrm>
            <a:off x="687473" y="3128962"/>
            <a:ext cx="6686093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/>
              <a:t>判断</a:t>
            </a:r>
            <a:r>
              <a:rPr lang="en-US" altLang="zh-CN" sz="4800" dirty="0">
                <a:solidFill>
                  <a:srgbClr val="FF0000"/>
                </a:solidFill>
              </a:rPr>
              <a:t>2</a:t>
            </a:r>
            <a:r>
              <a:rPr lang="zh-CN" altLang="en-US" sz="4800" dirty="0"/>
              <a:t>个数是否连通</a:t>
            </a: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1723721" y="5246450"/>
            <a:ext cx="11845435" cy="6990946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4400" dirty="0" smtClean="0">
                <a:ea typeface="宋体" panose="02010600030101010101" pitchFamily="2" charset="-122"/>
              </a:rPr>
              <a:t>小</a:t>
            </a:r>
            <a:r>
              <a:rPr lang="zh-CN" altLang="en-US" sz="4400" dirty="0">
                <a:ea typeface="宋体" panose="02010600030101010101" pitchFamily="2" charset="-122"/>
              </a:rPr>
              <a:t>技巧</a:t>
            </a:r>
            <a:r>
              <a:rPr lang="zh-CN" altLang="en-US" sz="4400" dirty="0" smtClean="0">
                <a:ea typeface="宋体" panose="02010600030101010101" pitchFamily="2" charset="-122"/>
              </a:rPr>
              <a:t>：</a:t>
            </a:r>
            <a:endParaRPr lang="en-US" altLang="zh-CN" sz="4400" dirty="0" smtClean="0"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4400" dirty="0" smtClean="0">
                <a:ea typeface="宋体" panose="02010600030101010101" pitchFamily="2" charset="-122"/>
              </a:rPr>
              <a:t>在</a:t>
            </a:r>
            <a:r>
              <a:rPr lang="zh-CN" altLang="en-US" sz="4400" dirty="0">
                <a:ea typeface="宋体" panose="02010600030101010101" pitchFamily="2" charset="-122"/>
              </a:rPr>
              <a:t>原图中向上为-4，向下为+4，向左为-1，向右为+1，但是遇到3 4 5 7 8这种4+1=5，这种情况不符合，所以重构一下原图</a:t>
            </a:r>
            <a:r>
              <a:rPr lang="zh-CN" altLang="en-US" sz="4400" dirty="0" smtClean="0">
                <a:ea typeface="宋体" panose="02010600030101010101" pitchFamily="2" charset="-122"/>
              </a:rPr>
              <a:t>。</a:t>
            </a:r>
            <a:endParaRPr lang="en-US" altLang="zh-CN" sz="4400" dirty="0" smtClean="0"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4400" dirty="0" smtClean="0">
                <a:ea typeface="宋体" panose="02010600030101010101" pitchFamily="2" charset="-122"/>
              </a:rPr>
              <a:t>向上</a:t>
            </a:r>
            <a:r>
              <a:rPr lang="zh-CN" altLang="en-US" sz="4400" dirty="0">
                <a:ea typeface="宋体" panose="02010600030101010101" pitchFamily="2" charset="-122"/>
              </a:rPr>
              <a:t>为-5，向下为+5，向左为-1，向右为+1</a:t>
            </a:r>
            <a:r>
              <a:rPr lang="zh-CN" altLang="en-US" sz="4400" dirty="0" smtClean="0">
                <a:ea typeface="宋体" panose="02010600030101010101" pitchFamily="2" charset="-122"/>
              </a:rPr>
              <a:t>。</a:t>
            </a:r>
            <a:endParaRPr lang="en-US" altLang="zh-CN" sz="4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467" y="3131402"/>
            <a:ext cx="5129894" cy="4230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8735" y="7929251"/>
            <a:ext cx="5363358" cy="3753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437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/>
        </p:nvSpPr>
        <p:spPr>
          <a:xfrm>
            <a:off x="890634" y="2754447"/>
            <a:ext cx="13272838" cy="940512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 smtClean="0"/>
              <a:t>判断</a:t>
            </a:r>
            <a:r>
              <a:rPr lang="zh-CN" altLang="en-US" sz="4400" dirty="0"/>
              <a:t>图中的</a:t>
            </a:r>
            <a:r>
              <a:rPr lang="en-US" altLang="zh-CN" sz="4400" dirty="0"/>
              <a:t>{2,3,4,8,9}</a:t>
            </a:r>
            <a:r>
              <a:rPr lang="zh-CN" altLang="en-US" sz="4400" dirty="0"/>
              <a:t>是否连通</a:t>
            </a:r>
            <a:r>
              <a:rPr lang="zh-CN" altLang="en-US" sz="4400" dirty="0" smtClean="0"/>
              <a:t>。用</a:t>
            </a:r>
            <a:r>
              <a:rPr lang="zh-CN" altLang="en-US" sz="4400" dirty="0"/>
              <a:t>队列：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2</a:t>
            </a:r>
            <a:r>
              <a:rPr lang="zh-CN" altLang="en-US" sz="4400" dirty="0"/>
              <a:t>进队列：当前队列是</a:t>
            </a:r>
            <a:r>
              <a:rPr lang="en-US" altLang="zh-CN" sz="4400" dirty="0"/>
              <a:t>(2)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2</a:t>
            </a:r>
            <a:r>
              <a:rPr lang="zh-CN" altLang="en-US" sz="4400" dirty="0"/>
              <a:t>的邻居进</a:t>
            </a:r>
            <a:r>
              <a:rPr lang="en-US" altLang="zh-CN" sz="4400" dirty="0"/>
              <a:t>(</a:t>
            </a:r>
            <a:r>
              <a:rPr lang="en-US" altLang="zh-CN" sz="4400" dirty="0">
                <a:solidFill>
                  <a:srgbClr val="FF0000"/>
                </a:solidFill>
              </a:rPr>
              <a:t>push</a:t>
            </a:r>
            <a:r>
              <a:rPr lang="en-US" altLang="zh-CN" sz="4400" dirty="0"/>
              <a:t>)</a:t>
            </a:r>
            <a:r>
              <a:rPr lang="zh-CN" altLang="en-US" sz="4400" dirty="0"/>
              <a:t>队列：当前队列是</a:t>
            </a:r>
            <a:r>
              <a:rPr lang="en-US" altLang="zh-CN" sz="4400" dirty="0"/>
              <a:t>(2 3)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(</a:t>
            </a:r>
            <a:r>
              <a:rPr lang="en-US" altLang="zh-CN" sz="4400" dirty="0">
                <a:solidFill>
                  <a:srgbClr val="FF0000"/>
                </a:solidFill>
              </a:rPr>
              <a:t>pop</a:t>
            </a:r>
            <a:r>
              <a:rPr lang="en-US" altLang="zh-CN" sz="4400" dirty="0"/>
              <a:t>)2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(3)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3</a:t>
            </a:r>
            <a:r>
              <a:rPr lang="zh-CN" altLang="en-US" sz="4400" dirty="0"/>
              <a:t>的邻居进队列：当前队列是</a:t>
            </a:r>
            <a:r>
              <a:rPr lang="en-US" altLang="zh-CN" sz="4400" dirty="0"/>
              <a:t>(3 4 8)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3</a:t>
            </a:r>
            <a:r>
              <a:rPr lang="zh-CN" altLang="en-US" sz="4400" dirty="0"/>
              <a:t>；当前队列是</a:t>
            </a:r>
            <a:r>
              <a:rPr lang="en-US" altLang="zh-CN" sz="4400" dirty="0"/>
              <a:t>(4 8)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4</a:t>
            </a:r>
            <a:r>
              <a:rPr lang="zh-CN" altLang="en-US" sz="4400" dirty="0"/>
              <a:t>的邻居进队列：当前队列是</a:t>
            </a:r>
            <a:r>
              <a:rPr lang="en-US" altLang="zh-CN" sz="4400" dirty="0"/>
              <a:t>(4 8 9)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4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(8 9)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8</a:t>
            </a:r>
            <a:r>
              <a:rPr lang="zh-CN" altLang="en-US" sz="4400" dirty="0"/>
              <a:t>没有没处理过的邻居了。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8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9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队列空。   </a:t>
            </a:r>
            <a:endParaRPr lang="en-US" altLang="zh-CN" sz="4400" dirty="0" smtClean="0"/>
          </a:p>
          <a:p>
            <a:pPr marL="457200" lvl="1" indent="0">
              <a:buNone/>
            </a:pPr>
            <a:r>
              <a:rPr lang="zh-CN" altLang="en-US" sz="4400" dirty="0" smtClean="0">
                <a:solidFill>
                  <a:srgbClr val="FF0000"/>
                </a:solidFill>
              </a:rPr>
              <a:t>如果</a:t>
            </a:r>
            <a:r>
              <a:rPr lang="en-US" altLang="zh-CN" sz="4400" dirty="0">
                <a:solidFill>
                  <a:srgbClr val="FF0000"/>
                </a:solidFill>
              </a:rPr>
              <a:t>5</a:t>
            </a:r>
            <a:r>
              <a:rPr lang="zh-CN" altLang="en-US" sz="4400" dirty="0">
                <a:solidFill>
                  <a:srgbClr val="FF0000"/>
                </a:solidFill>
              </a:rPr>
              <a:t>个数都进过队列，它们就是连通的。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919" y="3369722"/>
            <a:ext cx="6475219" cy="4606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5745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68681" y="-26814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37312" y="209281"/>
            <a:ext cx="16739234" cy="156042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a[]={1,2,3,4,6,7,8,9,11,12,13,14};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   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统计排列的个数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[]={-1,1,-5,5};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个方向。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(void){              //s[0]~s[4]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这前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个数是递归出来的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个数。用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判断它们是否连通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status[5]={false};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个数的状态，判断其中某个数是否已经用队列处理过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p=0;  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进队列的个数。如果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个数都进过队列，说明这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个数连通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queue&lt;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&gt;q;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(0);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第一个进队列的数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status[0]=true;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用队列处理过了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while(!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 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得到队列的第一个数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弹出队列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p++;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for(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j=0;j&lt;=4;j++)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if(status[j]==false)          //j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没有用队列处理过。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k=0;k&lt;=3;k++)      //k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是上下左右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if(a[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]+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[k]==a[j]) {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方向连接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(j);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status[j]=true;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进队列了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if(p==5)       return true;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           return false;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perm(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begin,int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end){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if(begin == 5)  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()==true)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个数是否连通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for(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begin;i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end;i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swap(a[begin],a[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	   perm(begin+1,end);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	   swap(a[begin],a[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perm(0,11);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求排列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/120;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54330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  <p:bldP spid="9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5.4 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判重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 =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：逐步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扩展下一层，把扩展出的下一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层状态放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进队列中处理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如果这些状态有相同的，只需搜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次，只需要进入队列一次。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必须判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判重方法：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map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1888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跳蚱蜢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642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235325"/>
            <a:ext cx="1374415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只盘子，排成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个圆圈。其中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只盘子内装着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只蚱蜢，有一个是空盘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这些蚱蜢顺时针编号为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1~8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只蚱蜢都可以跳到相邻的空盘中，也可以再用点力，越过一个相邻的蚱蜢跳到空盘中。请你计算一下，如果要使得蚱蜢们的队形改为按照逆时针排列，并且保持空盘的位置不变（也就是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1-8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换位，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2-7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换位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），至少要经过多少次跳跃？ 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130" y="4246191"/>
            <a:ext cx="5993754" cy="56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45122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3157200" y="-85363"/>
            <a:ext cx="112020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BFS：一群老鼠走迷宫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50442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老鼠无限多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在每个路口，都派出部分老鼠探索所有没走过的路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走某条路的老鼠，如果碰壁无法前行，就停下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如果到达的路口已经有别的老鼠探索过了，也停下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所有的道路都会走到，而且不会重复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全面扩散、逐层递进</a:t>
            </a:r>
            <a:endParaRPr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645" y="4403725"/>
            <a:ext cx="7708265" cy="63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7094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538" y="3397807"/>
            <a:ext cx="2192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从起始状态到终止状态，求最少跳跃次数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最短路径问题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5650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建模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864" y="4708186"/>
            <a:ext cx="1565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直接让蚱蜢跳到空盘有点麻烦，因为有很多蚱蜢在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反过来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看，让空盘跳，跳到蚱蜢的位置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，简单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多了，只有一个空盘在跳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055" y="4708186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05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化圆为线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538" y="3397807"/>
            <a:ext cx="1565967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题目是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一个圆圈，不好处理，用一个建模技巧“化圆为线”，把圆形转换为线形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空盘看成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{0,1,2,3,4,5,6,7,8}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，一个圆圈上的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个数字，拉直成了一条线上的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个数字，这条线的首尾两个数字处理成相连的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八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数码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问题：有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{0, 1, 2, 3, 4, 5, 6, 7, 8}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，共有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种排列，不算多。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899" y="4571998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9400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1351" y="2891097"/>
            <a:ext cx="21457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初始状态：“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012345678”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  目标状态：“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087654321”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初始状态“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跳一次，有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种情况：“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210345678”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812345670”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712345608”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种状态继续跳到下一种状态，一直跳到目标状态为止。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93" y="7975973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34897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633" y="3321870"/>
            <a:ext cx="21457364" cy="327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扩展每一层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一层就是蚱蜢跳了一次，扩展到某一层时发现终点“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087654321”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，这一层的深度就是蚱蜢跳跃的次数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93" y="7975973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51247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去重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091476" y="2973083"/>
            <a:ext cx="16729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如果不去重？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步到第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种跳法；第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步到第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4*4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种；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8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万亿种。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57" y="7497398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900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去重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1351" y="2891097"/>
            <a:ext cx="214573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判重：判断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有没有重复跳，如果跳到一个曾经出现过的情况，就不用往下跳了。一共只有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的复杂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度：在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每一层，能扩展出最少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种、最多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种情况，最后算出的答案是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层，那么最多算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20*362880 = 7,257,600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在代码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中统计实际的计算次数，是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1451452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队列：最多有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种情况进入队列。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16484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517356" y="-1204686"/>
            <a:ext cx="14354631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60302" y="1013529"/>
            <a:ext cx="15516371" cy="159736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node{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node(){}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node(string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){s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string s;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set&lt;string&gt; visited;         //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已经搜索过的状态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queue&lt;node&gt; q;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solve(){ 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while(!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node now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string s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step = now.t;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if(s == "087654321"){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到目标了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step &lt;&lt;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输出跳跃步数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break;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10 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找到盘子的位置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'0')     break;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- 2 ; j &lt;=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+ 2 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  //4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种跳法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 = (j + 9) % 9;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if(k ==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	continue;   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这是当前状态，不用跳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 news = s;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char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news[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news[k]; 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news[k]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跳到一种情况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visited.count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(news)==0){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判重：这个情况没有出现过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	 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visited.insert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(news);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	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(node(news, step + 1));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	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string s = "012345678";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(node(s, 0));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solve();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return 0;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1833" y="1242368"/>
            <a:ext cx="3207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1" spc="600" dirty="0" smtClean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set</a:t>
            </a:r>
            <a:r>
              <a:rPr lang="zh-CN" altLang="en-US" sz="6000" b="1" spc="600" dirty="0" smtClean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判重</a:t>
            </a:r>
            <a:endParaRPr lang="zh-CN" altLang="en-US" sz="6000" b="1" spc="600" dirty="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9935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517356" y="-1204686"/>
            <a:ext cx="14354631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60302" y="1013529"/>
            <a:ext cx="15516371" cy="1745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node{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node(){}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node(string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){s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string s;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统计计算了多少次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map&lt;string, bool&gt; </a:t>
            </a: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queue&lt;node&gt; q;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solve(){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while(!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 now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string s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now.s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step = now.t;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if(s == "087654321"){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到目标了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step &lt;&lt;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输出跳跃步数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计算了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1451452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break;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10 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找到盘子的位置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'0')  break;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for(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- 2 ; j &lt;=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+ 2 ;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  //4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种跳法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 = (j + 9) % 9;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if(k ==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	continue;             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这是当前状态，不用检查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 news = s;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char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news[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news[k];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news[k] =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//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跳到一种情况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++;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if(!</a:t>
            </a: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[news]){         //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判重：这个情况没有出现过</a:t>
            </a:r>
          </a:p>
          <a:p>
            <a:pPr algn="l"/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[news] = true;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    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(node(news, step + 1));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  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string s = "012345678";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(node(s, 0));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[s] = true;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solve();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return 0;</a:t>
            </a:r>
          </a:p>
          <a:p>
            <a:pPr algn="l"/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1833" y="1242368"/>
            <a:ext cx="3764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1" spc="600" dirty="0" smtClean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map</a:t>
            </a:r>
            <a:r>
              <a:rPr lang="zh-CN" altLang="en-US" sz="6000" b="1" spc="600" dirty="0" smtClean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判重</a:t>
            </a:r>
            <a:endParaRPr lang="zh-CN" altLang="en-US" sz="6000" b="1" spc="600" dirty="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04680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5.5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6477" y="4036033"/>
            <a:ext cx="1905549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应用场景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确定的起点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和终点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从起点到终点的单向搜索，变换为分别从起点出发和从终点出发的“相遇”问题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操作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：从起点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（正向搜索）和终点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（逆向搜索）同时开始搜索，当两个搜索产生相同的一个子状态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时就结束，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是相遇点。得到的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s-v-t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是一条最佳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队列：一般用两个队列分别处理正向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和逆向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3272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3360400" y="-85363"/>
            <a:ext cx="10998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DFS：一只老鼠走迷宫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683491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只有一只老鼠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在每个路口，都选择先走右边（当然，选择先走左边也可以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能走多远就走多远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碰壁无法再继续往前走，回退一步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，这一次走左边，然后继续往下走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能走遍所有的路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，而且不会重复（</a:t>
            </a: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回退不算重复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一路到底、逐层回退</a:t>
            </a:r>
            <a:endParaRPr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new/VCG41N641326784.jpg" descr="templates\picture_hover\&amp;pky240_sjzg_VCG41N64132678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1785" y="4232910"/>
            <a:ext cx="8559165" cy="666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94913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双向广搜的复杂度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6477" y="4036033"/>
            <a:ext cx="19055492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当下一层扩展的状态很多时，双向广搜能大大优化，减少大量搜索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262" y="6853846"/>
            <a:ext cx="16950751" cy="4897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5005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57813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meet = false;     //=true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，相遇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统计算了多少次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extend(queue&lt;string&gt; &amp;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q,map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string,int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&amp;m1,map&lt;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string,int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&amp;m2){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string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s.size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找到’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0‘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的位置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]=='0')    break;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j=0;j&lt;4;j++){ 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下一跳有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种情况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string news = s;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if(j==0) swap(news[(i-2+9)%9],news[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if(j==1) swap(news[(i-1+9)%9],news[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if(j==2) swap(news[(i+1+9)%9],news[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if(j==3) swap(news[(i+2+9)%9],news[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if(m2[news]){    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正向搜索和逆向搜索相遇了：这个状态在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中出现过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m1[s] + 1 + m2[news] &lt;&lt;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输出步数，然后退出结束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计算了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54568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return;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if(!m1[news]){   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判重：这个状态没有出现过，放进队列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(news);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m1[news] = m1[s]+1;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记录步数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meet = false;        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没有相遇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string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"012345678";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起点状态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ed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"087654321";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终点状态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queue&lt;string&gt; q1, q2;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正向搜索队列、逆向搜索队列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q1.push(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  q2.push(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ed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map&lt;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string,int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mp1, mp2;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]=0;   mp2[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ed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]=0;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while(q1.size() &amp;&amp; q2.size()){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if(q1.size()&lt;=q2.size()) extend(q1,mp1,mp2);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如果正向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队列小，先扩展它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                    extend(q2,mp2,mp1);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否则扩展逆向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if(meet) break;           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判断是否相遇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main(void){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22728" y="2723492"/>
            <a:ext cx="85195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“跳蚱蜢”的双向搜索代码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：正向搜索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：逆向搜索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68" y="6754394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18059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2948345"/>
            <a:ext cx="1007600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统计运行了多少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54568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用普通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1451452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双向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广搜的计算量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只有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4%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3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双向广搜的复杂度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15663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1494299"/>
            <a:ext cx="16427702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为什么能优化这么多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普通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中，如果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不判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重，到第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层扩展了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种状态。在双向广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搜中，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假设在第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层相遇，正向搜索和逆向搜索在第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层扩展的状态数量都是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，得到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了极大优化。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3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双向广搜的复杂度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791683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5.6 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：剪枝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把不会产生答案的，或不必要的枝条“剪掉”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关键：剪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什么枝、在哪里减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是搜索常用的优化手段，常常能把指数级的复杂度，优化到近似多项式的复杂度。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9325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：剪枝的技术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207220" cy="930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可行性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对当前状态进行检查，如果当前条件不合法就不再继续，直接返回。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搜索顺序剪枝：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搜索树有多个层次和分支，不同的搜索顺序会产生不同的搜索树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形态。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最优性剪枝：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在最优化问题的搜索过程中，如果当前花费的代价已超过前面搜索到的最优解，那么本次搜索已经没有继续进行下去的意义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，停止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对当前分支的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排除等效冗余：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搜索的不同分支，最后的结果是一样的，那么只搜一个分支就够了。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记忆化搜索：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在递归的过程中，有许多分支被反复计算，会大大降低算法的执行效率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已经计算出来的结果保存起来，以后需要用到的时候直接取出结果，避免重复运算，从而提高了算法的效率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4174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剪格子  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211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79" y="2844800"/>
            <a:ext cx="2287487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如下图所示，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3×3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的格子中填写了一些整数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沿着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图中的红色线剪开，得到两个部分，每个部分的数字和都是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。请你编程判定：对给定的 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m×n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的格子中的整数，是否可以分割为两个部分，使得这两个区域的数字和相等。如果存在多种解答，请输出包含左上角格子的那个区域包含的格子的最小数目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。无法分割输出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，表示表格的宽度和高度。后面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个正整数。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在所有解中，包含左上角的分割区可能包含的最小的格子数目。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277" y="3244343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27530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一道极典型的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033487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求所有格子的和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找一个联通区域，看这个区域的和是否为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sum/2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到的部分区域的和已经超过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sum/2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，就不用继续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格子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搜索题，是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蓝桥杯的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常见考题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12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86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N=15;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m;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a[N][N], vis[N][N];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格子是否被访问过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=100000;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 = { {1,0},{0,-1},{0,1},{-1,0} };  //4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s) {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(2*s&gt;sum)  return;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(2*s==sum)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(c&lt;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&amp;&amp; vis[0][0])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c;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左上角格子最少数量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k=0; k&lt;4; k++)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[k][0], ty=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[k][1];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ty&lt;m &amp;&amp; !vis[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(tx,ty,c+1,s+a[x][y]);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&gt;&gt;m&gt;&gt;n;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 j&lt;m;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][j], sum+=a[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][j];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求所有格子的和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(0,0,0,0);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==100000 ? 0 :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02" y="7393566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3801914" y="4401457"/>
            <a:ext cx="1857375" cy="1381125"/>
          </a:xfrm>
          <a:prstGeom prst="wedgeRectCallout">
            <a:avLst>
              <a:gd name="adj1" fmla="val 243674"/>
              <a:gd name="adj2" fmla="val -6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剪枝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5812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67122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N=15;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m;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a[N][N], vis[N][N];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格子是否被访问过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=100000;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d[4][2] = { {1,0},{0,-1},{0,1},{-1,0} };  //4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y,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(2*s&gt;sum)  return;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(2*s==sum) {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(c&lt;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&amp;&amp; vis[0][0])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c; //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左上角格子最少数量</a:t>
            </a:r>
          </a:p>
          <a:p>
            <a:pPr algn="l"/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return;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k=0; k&lt;4; k++)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[k][0], ty=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[k][1];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&gt;=0 &amp;&amp;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&amp;&amp; ty&gt;=0 &amp;&amp; ty&lt;m &amp;&amp; !vis[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(tx,ty,c+1,s+a[x][y]);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&gt;&gt;m&gt;&gt;n;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 j&lt;m;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][j], sum+=a[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][j];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求所有格子的和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(0,0,0,0);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==100000 ? 0 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02" y="7393566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3944257" y="5574393"/>
            <a:ext cx="1857375" cy="1657350"/>
          </a:xfrm>
          <a:prstGeom prst="wedgeRectCallout">
            <a:avLst>
              <a:gd name="adj1" fmla="val 243674"/>
              <a:gd name="adj2" fmla="val -6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终止条件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9515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16639</Words>
  <Application>Microsoft Office PowerPoint</Application>
  <PresentationFormat>自定义</PresentationFormat>
  <Paragraphs>1869</Paragraphs>
  <Slides>117</Slides>
  <Notes>114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117</vt:i4>
      </vt:variant>
    </vt:vector>
  </HeadingPairs>
  <TitlesOfParts>
    <vt:vector size="138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汉仪旗黑Y2-35简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Wingdings</vt:lpstr>
      <vt:lpstr>30_BasicColor</vt:lpstr>
      <vt:lpstr>1_Office 主题​​</vt:lpstr>
      <vt:lpstr>自定义设计方案</vt:lpstr>
      <vt:lpstr>2_Office 主题​​</vt:lpstr>
      <vt:lpstr>31_BasicColor</vt:lpstr>
      <vt:lpstr>第5章  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545</cp:revision>
  <dcterms:created xsi:type="dcterms:W3CDTF">2022-09-29T03:47:00Z</dcterms:created>
  <dcterms:modified xsi:type="dcterms:W3CDTF">2023-01-12T04:08:51Z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